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4"/>
  </p:sldMasterIdLst>
  <p:notesMasterIdLst>
    <p:notesMasterId r:id="rId25"/>
  </p:notesMasterIdLst>
  <p:handoutMasterIdLst>
    <p:handoutMasterId r:id="rId26"/>
  </p:handoutMasterIdLst>
  <p:sldIdLst>
    <p:sldId id="1519" r:id="rId5"/>
    <p:sldId id="1520" r:id="rId6"/>
    <p:sldId id="1521" r:id="rId7"/>
    <p:sldId id="1522" r:id="rId8"/>
    <p:sldId id="1523" r:id="rId9"/>
    <p:sldId id="1524" r:id="rId10"/>
    <p:sldId id="1525" r:id="rId11"/>
    <p:sldId id="1526" r:id="rId12"/>
    <p:sldId id="1527" r:id="rId13"/>
    <p:sldId id="1528" r:id="rId14"/>
    <p:sldId id="1529" r:id="rId15"/>
    <p:sldId id="1530" r:id="rId16"/>
    <p:sldId id="1531" r:id="rId17"/>
    <p:sldId id="1532" r:id="rId18"/>
    <p:sldId id="1533" r:id="rId19"/>
    <p:sldId id="1534" r:id="rId20"/>
    <p:sldId id="1535" r:id="rId21"/>
    <p:sldId id="1536" r:id="rId22"/>
    <p:sldId id="1538" r:id="rId23"/>
    <p:sldId id="153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D11F13-84E0-41C7-8590-EBDD8E270286}" v="298" dt="2026-01-14T12:27:29.368"/>
    <p1510:client id="{827B07AF-5EE5-4F13-AC46-3EE68D5D6182}" v="60" dt="2026-01-14T12:02:23.561"/>
    <p1510:client id="{C80830AE-897B-4D62-B862-210C0507DA98}" v="73" dt="2026-01-14T11:55:54.928"/>
    <p1510:client id="{D2197F04-72ED-437C-B5A9-A01000830AD1}" v="112" dt="2026-01-14T11:59:45.151"/>
  </p1510:revLst>
</p1510:revInfo>
</file>

<file path=ppt/tableStyles.xml><?xml version="1.0" encoding="utf-8"?>
<a:tblStyleLst xmlns:a="http://schemas.openxmlformats.org/drawingml/2006/main" def="{5940675A-B579-460E-94D1-54222C63F5D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26" autoAdjust="0"/>
    <p:restoredTop sz="94618"/>
  </p:normalViewPr>
  <p:slideViewPr>
    <p:cSldViewPr snapToGrid="0">
      <p:cViewPr>
        <p:scale>
          <a:sx n="100" d="100"/>
          <a:sy n="100" d="100"/>
        </p:scale>
        <p:origin x="-1190" y="-384"/>
      </p:cViewPr>
      <p:guideLst/>
    </p:cSldViewPr>
  </p:slideViewPr>
  <p:notesTextViewPr>
    <p:cViewPr>
      <p:scale>
        <a:sx n="1" d="1"/>
        <a:sy n="1" d="1"/>
      </p:scale>
      <p:origin x="0" y="0"/>
    </p:cViewPr>
  </p:notesTextViewPr>
  <p:sorterViewPr>
    <p:cViewPr>
      <p:scale>
        <a:sx n="100" d="100"/>
        <a:sy n="100" d="100"/>
      </p:scale>
      <p:origin x="0" y="-197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1/14/2026</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1/14/2026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29" y="5109526"/>
            <a:ext cx="10923936" cy="641279"/>
          </a:xfrm>
        </p:spPr>
        <p:txBody>
          <a:bodyPr anchor="b">
            <a:noAutofit/>
          </a:bodyPr>
          <a:lstStyle>
            <a:lvl1pPr algn="l">
              <a:defRPr sz="5000" u="sng" cap="all" baseline="0">
                <a:solidFill>
                  <a:schemeClr val="bg1"/>
                </a:solidFill>
              </a:defRPr>
            </a:lvl1pPr>
          </a:lstStyle>
          <a:p>
            <a:r>
              <a:rPr lang="en-US" dirty="0"/>
              <a:t>Click to edit Master title style</a:t>
            </a:r>
          </a:p>
        </p:txBody>
      </p:sp>
      <p:sp>
        <p:nvSpPr>
          <p:cNvPr id="57" name="Subtitle 2">
            <a:extLst>
              <a:ext uri="{FF2B5EF4-FFF2-40B4-BE49-F238E27FC236}">
                <a16:creationId xmlns:a16="http://schemas.microsoft.com/office/drawing/2014/main" id="{CDE85611-F29A-5B31-8523-08B6A1185CA9}"/>
              </a:ext>
            </a:extLst>
          </p:cNvPr>
          <p:cNvSpPr>
            <a:spLocks noGrp="1"/>
          </p:cNvSpPr>
          <p:nvPr>
            <p:ph type="subTitle" idx="1"/>
          </p:nvPr>
        </p:nvSpPr>
        <p:spPr>
          <a:xfrm>
            <a:off x="634029" y="5811724"/>
            <a:ext cx="10923936" cy="409290"/>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a:alphaModFix amt="60000"/>
            </a:blip>
            <a:srcRect/>
            <a:stretch>
              <a:fillRect t="-40" b="-40"/>
            </a:stretch>
          </a:blipFill>
        </p:spPr>
        <p:txBody>
          <a:bodyPr/>
          <a:lstStyle/>
          <a:p>
            <a:r>
              <a:rPr lang="en-US" dirty="0"/>
              <a:t>Click icon to add picture</a:t>
            </a:r>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a:xfrm>
            <a:off x="634029" y="6211605"/>
            <a:ext cx="3657600" cy="630936"/>
          </a:xfrm>
        </p:spPr>
        <p:txBody>
          <a:bodyPr/>
          <a:lstStyle>
            <a:lvl1pPr>
              <a:defRPr>
                <a:solidFill>
                  <a:schemeClr val="bg1"/>
                </a:solidFill>
              </a:defRPr>
            </a:lvl1pPr>
          </a:lstStyle>
          <a:p>
            <a:r>
              <a:rPr lang="en-US" dirty="0"/>
              <a:t>SHAPING THE FUTURE OF OUR INDUSTRY</a:t>
            </a:r>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a:xfrm>
            <a:off x="9700589" y="6212217"/>
            <a:ext cx="914400" cy="630936"/>
          </a:xfrm>
        </p:spPr>
        <p:txBody>
          <a:bodyPr/>
          <a:lstStyle>
            <a:lvl1pPr>
              <a:defRPr>
                <a:solidFill>
                  <a:schemeClr val="bg1"/>
                </a:solidFill>
              </a:defRPr>
            </a:lvl1pPr>
          </a:lstStyle>
          <a:p>
            <a:fld id="{4C7524BB-F0A6-4140-A8AB-1C8A7E34AB03}" type="datetime1">
              <a:rPr lang="en-US" smtClean="0"/>
              <a:pPr/>
              <a:t>1/14/2026</a:t>
            </a:fld>
            <a:endParaRPr lang="en-US" dirty="0"/>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a:xfrm>
            <a:off x="11009325" y="6221013"/>
            <a:ext cx="548640" cy="630936"/>
          </a:xfrm>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9678023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28" y="1748474"/>
            <a:ext cx="7538425" cy="4474526"/>
          </a:xfrm>
        </p:spPr>
        <p:txBody>
          <a:bodyPr anchor="b">
            <a:normAutofit/>
          </a:bodyPr>
          <a:lstStyle>
            <a:lvl1pPr algn="l">
              <a:defRPr sz="6000" cap="all"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6505051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2">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28" y="1748474"/>
            <a:ext cx="7538425" cy="4474526"/>
          </a:xfrm>
        </p:spPr>
        <p:txBody>
          <a:bodyPr anchor="b">
            <a:normAutofit/>
          </a:bodyPr>
          <a:lstStyle>
            <a:lvl1pPr algn="l">
              <a:defRPr sz="6000" cap="all" baseline="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4327587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Welcom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1001714"/>
            <a:ext cx="5652464" cy="2613336"/>
          </a:xfrm>
        </p:spPr>
        <p:txBody>
          <a:bodyPr anchor="b">
            <a:noAutofit/>
          </a:bodyPr>
          <a:lstStyle>
            <a:lvl1pPr>
              <a:defRPr sz="6000" u="sng" cap="all" baseline="0">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634029" y="0"/>
            <a:ext cx="4328498" cy="630936"/>
          </a:xfrm>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9672014" y="0"/>
            <a:ext cx="942975" cy="630936"/>
          </a:xfrm>
        </p:spPr>
        <p:txBody>
          <a:bodyPr/>
          <a:lstStyle>
            <a:lvl1pPr>
              <a:defRPr>
                <a:solidFill>
                  <a:schemeClr val="tx1"/>
                </a:solidFill>
              </a:defRPr>
            </a:lvl1pPr>
          </a:lstStyle>
          <a:p>
            <a:fld id="{05F2758A-C3D6-E84B-B3E9-757EFEF52D55}" type="datetime1">
              <a:rPr lang="en-US" smtClean="0"/>
              <a:pPr/>
              <a:t>1/14/2026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001373" y="0"/>
            <a:ext cx="556592" cy="630936"/>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34029" y="3996050"/>
            <a:ext cx="5652464" cy="2226950"/>
          </a:xfrm>
        </p:spPr>
        <p:txBody>
          <a:bodyPr>
            <a:normAutofit/>
          </a:bodyPr>
          <a:lstStyle>
            <a:lvl1pPr>
              <a:lnSpc>
                <a:spcPct val="120000"/>
              </a:lnSpc>
              <a:spcAft>
                <a:spcPts val="0"/>
              </a:spcAft>
              <a:defRPr sz="1600">
                <a:solidFill>
                  <a:schemeClr val="tx1"/>
                </a:solidFill>
              </a:defRPr>
            </a:lvl1pPr>
            <a:lvl2pPr>
              <a:lnSpc>
                <a:spcPct val="120000"/>
              </a:lnSpc>
              <a:spcAft>
                <a:spcPts val="0"/>
              </a:spcAft>
              <a:defRPr sz="1600">
                <a:solidFill>
                  <a:schemeClr val="tx1"/>
                </a:solidFill>
              </a:defRPr>
            </a:lvl2pPr>
            <a:lvl3pPr>
              <a:lnSpc>
                <a:spcPct val="120000"/>
              </a:lnSpc>
              <a:spcAft>
                <a:spcPts val="0"/>
              </a:spcAft>
              <a:defRPr sz="1600">
                <a:solidFill>
                  <a:schemeClr val="tx1"/>
                </a:solidFill>
              </a:defRPr>
            </a:lvl3pPr>
            <a:lvl4pPr>
              <a:lnSpc>
                <a:spcPct val="120000"/>
              </a:lnSpc>
              <a:spcAft>
                <a:spcPts val="0"/>
              </a:spcAft>
              <a:defRPr sz="1600">
                <a:solidFill>
                  <a:schemeClr val="tx1"/>
                </a:solidFill>
              </a:defRPr>
            </a:lvl4pPr>
            <a:lvl5pPr>
              <a:lnSpc>
                <a:spcPct val="120000"/>
              </a:lnSpc>
              <a:spcAft>
                <a:spcPts val="0"/>
              </a:spcAf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Picture Placeholder 7">
            <a:extLst>
              <a:ext uri="{FF2B5EF4-FFF2-40B4-BE49-F238E27FC236}">
                <a16:creationId xmlns:a16="http://schemas.microsoft.com/office/drawing/2014/main" id="{DEE8CE2C-7AFC-E265-19EB-F76884D5992B}"/>
              </a:ext>
            </a:extLst>
          </p:cNvPr>
          <p:cNvSpPr>
            <a:spLocks noGrp="1"/>
          </p:cNvSpPr>
          <p:nvPr>
            <p:ph type="pic" sz="quarter" idx="14"/>
          </p:nvPr>
        </p:nvSpPr>
        <p:spPr>
          <a:xfrm>
            <a:off x="6843095" y="630936"/>
            <a:ext cx="4714870" cy="5592064"/>
          </a:xfrm>
          <a:blipFill dpi="0" rotWithShape="1">
            <a:blip r:embed="rId2">
              <a:alphaModFix amt="60000"/>
            </a:blip>
            <a:srcRect/>
            <a:stretch>
              <a:fillRect l="-40" r="-40"/>
            </a:stretch>
          </a:blipFill>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217791070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with Pictur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858000" y="1001715"/>
            <a:ext cx="4663440" cy="2241233"/>
          </a:xfrm>
        </p:spPr>
        <p:txBody>
          <a:bodyPr anchor="t">
            <a:noAutofit/>
          </a:bodyPr>
          <a:lstStyle>
            <a:lvl1pPr>
              <a:defRPr sz="6000" cap="all" baseline="0">
                <a:solidFill>
                  <a:schemeClr val="tx1"/>
                </a:solidFill>
              </a:defRPr>
            </a:lvl1pPr>
          </a:lstStyle>
          <a:p>
            <a:r>
              <a:rPr lang="en-US" dirty="0"/>
              <a:t>Click to edit Master title style</a:t>
            </a:r>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p:nvPr>
        </p:nvSpPr>
        <p:spPr>
          <a:xfrm>
            <a:off x="0" y="0"/>
            <a:ext cx="6096000" cy="6858000"/>
          </a:xfrm>
          <a:blipFill dpi="0" rotWithShape="1">
            <a:blip r:embed="rId2">
              <a:alphaModFix amt="60000"/>
            </a:blip>
            <a:srcRect/>
            <a:stretch>
              <a:fillRect/>
            </a:stretch>
          </a:blipFill>
        </p:spPr>
        <p:txBody>
          <a:bodyPr/>
          <a:lstStyle>
            <a:lvl1pPr>
              <a:defRPr>
                <a:solidFill>
                  <a:schemeClr val="tx1"/>
                </a:solidFill>
              </a:defRPr>
            </a:lvl1pPr>
          </a:lstStyle>
          <a:p>
            <a:r>
              <a:rPr lang="en-US" dirty="0"/>
              <a:t>Click icon to add picture</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6843095" y="0"/>
            <a:ext cx="2828918" cy="630936"/>
          </a:xfrm>
        </p:spPr>
        <p:txBody>
          <a:bodyPr/>
          <a:lstStyle>
            <a:lvl1pPr>
              <a:defRPr>
                <a:solidFill>
                  <a:schemeClr val="tx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9707112" y="0"/>
            <a:ext cx="914400" cy="630936"/>
          </a:xfrm>
        </p:spPr>
        <p:txBody>
          <a:bodyPr/>
          <a:lstStyle>
            <a:lvl1pPr>
              <a:defRPr>
                <a:solidFill>
                  <a:schemeClr val="tx1"/>
                </a:solidFill>
              </a:defRPr>
            </a:lvl1pPr>
          </a:lstStyle>
          <a:p>
            <a:fld id="{1EEECD8D-53A7-3A4F-8909-5ECB0FEF37FB}" type="datetime1">
              <a:rPr lang="en-US" smtClean="0"/>
              <a:pPr/>
              <a:t>1/14/2026</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1009324" y="0"/>
            <a:ext cx="548640" cy="630936"/>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858000" y="3623950"/>
            <a:ext cx="4663440" cy="2539106"/>
          </a:xfrm>
        </p:spPr>
        <p:txBody>
          <a:bodyPr>
            <a:normAutofit/>
          </a:bodyPr>
          <a:lstStyle>
            <a:lvl1pPr marL="457200" indent="-457200">
              <a:buFont typeface="+mj-lt"/>
              <a:buAutoNum type="arabicPeriod"/>
              <a:defRPr sz="2000">
                <a:solidFill>
                  <a:schemeClr val="tx1"/>
                </a:solidFill>
              </a:defRPr>
            </a:lvl1pPr>
            <a:lvl2pPr marL="571500" indent="-342900">
              <a:buFont typeface="+mj-lt"/>
              <a:buAutoNum type="arabicPeriod"/>
              <a:defRPr sz="1800">
                <a:solidFill>
                  <a:schemeClr val="tx1"/>
                </a:solidFill>
              </a:defRPr>
            </a:lvl2pPr>
            <a:lvl3pPr marL="800100" indent="-342900">
              <a:buFont typeface="+mj-lt"/>
              <a:buAutoNum type="arabicPeriod"/>
              <a:defRPr sz="1600">
                <a:solidFill>
                  <a:schemeClr val="tx1"/>
                </a:solidFill>
              </a:defRPr>
            </a:lvl3pPr>
            <a:lvl4pPr marL="1028700" indent="-342900">
              <a:buFont typeface="+mj-lt"/>
              <a:buAutoNum type="arabicPeriod"/>
              <a:defRPr sz="1400">
                <a:solidFill>
                  <a:schemeClr val="tx1"/>
                </a:solidFill>
              </a:defRPr>
            </a:lvl4pPr>
            <a:lvl5pPr>
              <a:buFont typeface="+mj-lt"/>
              <a:buAutoNum type="arabicPeriod"/>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7243813"/>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2129475"/>
            <a:ext cx="4719430" cy="2599051"/>
          </a:xfrm>
        </p:spPr>
        <p:txBody>
          <a:bodyPr>
            <a:noAutofit/>
          </a:bodyPr>
          <a:lstStyle>
            <a:lvl1pPr>
              <a:defRPr sz="6000" cap="all" baseline="0">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307E3B5C-D099-9543-A57D-129299D311F4}" type="datetime1">
              <a:rPr lang="en-US" smtClean="0"/>
              <a:pPr/>
              <a:t>1/14/2026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843095" y="2129475"/>
            <a:ext cx="4158283" cy="2599051"/>
          </a:xfr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489392"/>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1748474"/>
            <a:ext cx="4328498" cy="3726812"/>
          </a:xfrm>
        </p:spPr>
        <p:txBody>
          <a:bodyPr>
            <a:normAutofit/>
          </a:bodyPr>
          <a:lstStyle>
            <a:lvl1pPr>
              <a:defRPr sz="6000" cap="all" baseline="0">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1FDDB5BF-28B0-5C4D-A64A-E611B8C77204}" type="datetime1">
              <a:rPr lang="en-US" smtClean="0"/>
              <a:pPr/>
              <a:t>1/14/2026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348911" y="1748473"/>
            <a:ext cx="6209053" cy="372681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91722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4">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1381759"/>
            <a:ext cx="4347849" cy="4841241"/>
          </a:xfrm>
        </p:spPr>
        <p:txBody>
          <a:bodyPr>
            <a:normAutofit/>
          </a:bodyPr>
          <a:lstStyle>
            <a:lvl1pPr>
              <a:defRPr sz="6000" cap="all" baseline="0">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9482B860-5E2A-1340-A6D3-E276E55F2222}" type="datetime1">
              <a:rPr lang="en-US" smtClean="0"/>
              <a:pPr/>
              <a:t>1/14/2026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348911" y="1381759"/>
            <a:ext cx="6209054" cy="484124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128832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5">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1001715"/>
            <a:ext cx="4347850" cy="4855526"/>
          </a:xfrm>
        </p:spPr>
        <p:txBody>
          <a:bodyPr>
            <a:normAutofit/>
          </a:bodyPr>
          <a:lstStyle>
            <a:lvl1pPr>
              <a:defRPr sz="6000" cap="all" baseline="0">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E8676C7A-4B29-7743-AB3A-5EEF28262A7C}" type="datetime1">
              <a:rPr lang="en-US" smtClean="0"/>
              <a:pPr/>
              <a:t>1/14/2026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348911" y="1001715"/>
            <a:ext cx="6209053" cy="485552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1574937"/>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6">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2" y="1001715"/>
            <a:ext cx="3385529" cy="5221285"/>
          </a:xfrm>
        </p:spPr>
        <p:txBody>
          <a:bodyPr>
            <a:normAutofit/>
          </a:bodyPr>
          <a:lstStyle>
            <a:lvl1pPr>
              <a:defRPr sz="6000" cap="all" baseline="0">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17826AE1-158D-A74A-A5C8-25E57C484C69}" type="datetime1">
              <a:rPr lang="en-US" smtClean="0"/>
              <a:pPr/>
              <a:t>1/14/2026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05935" y="1001715"/>
            <a:ext cx="7152029" cy="522128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6173699"/>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ntent 7">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1001714"/>
            <a:ext cx="10923935" cy="1127760"/>
          </a:xfrm>
        </p:spPr>
        <p:txBody>
          <a:bodyPr>
            <a:noAutofit/>
          </a:bodyPr>
          <a:lstStyle>
            <a:lvl1pPr>
              <a:defRPr sz="6000" u="sng" cap="all" baseline="0">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634029" y="0"/>
            <a:ext cx="4328498" cy="630936"/>
          </a:xfrm>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9672014" y="0"/>
            <a:ext cx="942975" cy="630936"/>
          </a:xfrm>
        </p:spPr>
        <p:txBody>
          <a:bodyPr/>
          <a:lstStyle>
            <a:lvl1pPr>
              <a:defRPr>
                <a:solidFill>
                  <a:schemeClr val="tx1"/>
                </a:solidFill>
              </a:defRPr>
            </a:lvl1pPr>
          </a:lstStyle>
          <a:p>
            <a:fld id="{FA1EC562-4E50-D34B-8F39-5DD0D018EB66}" type="datetime1">
              <a:rPr lang="en-US" smtClean="0"/>
              <a:pPr/>
              <a:t>1/14/2026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001373" y="0"/>
            <a:ext cx="556592" cy="630936"/>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34029" y="2495234"/>
            <a:ext cx="10923935" cy="372776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3785884"/>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noAutofit/>
          </a:bodyPr>
          <a:lstStyle>
            <a:lvl1pPr>
              <a:defRPr sz="6000" u="sng" cap="all" baseline="0">
                <a:solidFill>
                  <a:schemeClr val="bg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634029" y="0"/>
            <a:ext cx="4328498" cy="630936"/>
          </a:xfrm>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9672014" y="0"/>
            <a:ext cx="942975" cy="630936"/>
          </a:xfrm>
        </p:spPr>
        <p:txBody>
          <a:bodyPr/>
          <a:lstStyle/>
          <a:p>
            <a:fld id="{7E574385-C0BA-734A-92FC-17834D8EB701}" type="datetime1">
              <a:rPr lang="en-US" smtClean="0"/>
              <a:t>1/14/2026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001373" y="0"/>
            <a:ext cx="556592" cy="630936"/>
          </a:xfrm>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78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34029" y="1011936"/>
            <a:ext cx="8481400" cy="1484254"/>
          </a:xfrm>
        </p:spPr>
        <p:txBody>
          <a:bodyPr anchor="t">
            <a:noAutofit/>
          </a:bodyPr>
          <a:lstStyle>
            <a:lvl1pPr>
              <a:defRPr sz="6000" cap="all" baseline="0">
                <a:solidFill>
                  <a:schemeClr val="tx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1"/>
                </a:solidFill>
              </a:defRPr>
            </a:lvl1pPr>
          </a:lstStyle>
          <a:p>
            <a:fld id="{3EDD5DD5-92AA-6440-87DE-277C532BE8AC}" type="datetime1">
              <a:rPr lang="en-US" smtClean="0"/>
              <a:pPr/>
              <a:t>1/14/2026</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34029" y="2877190"/>
            <a:ext cx="8481400" cy="3345810"/>
          </a:xfrm>
        </p:spPr>
        <p:txBody>
          <a:bodyPr>
            <a:normAutofit/>
          </a:bodyPr>
          <a:lstStyle>
            <a:lvl1pPr marL="457200" indent="-457200">
              <a:buFont typeface="+mj-lt"/>
              <a:buAutoNum type="arabicPeriod"/>
              <a:defRPr sz="2400">
                <a:solidFill>
                  <a:schemeClr val="tx1"/>
                </a:solidFill>
              </a:defRPr>
            </a:lvl1pPr>
            <a:lvl2pPr marL="685800" indent="-457200">
              <a:buFont typeface="+mj-lt"/>
              <a:buAutoNum type="arabicPeriod"/>
              <a:defRPr sz="2000">
                <a:solidFill>
                  <a:schemeClr val="tx1"/>
                </a:solidFill>
              </a:defRPr>
            </a:lvl2pPr>
            <a:lvl3pPr marL="800100" indent="-342900">
              <a:buFont typeface="+mj-lt"/>
              <a:buAutoNum type="arabicPeriod"/>
              <a:defRPr sz="1800">
                <a:solidFill>
                  <a:schemeClr val="tx1"/>
                </a:solidFill>
              </a:defRPr>
            </a:lvl3pPr>
            <a:lvl4pPr marL="1028700" indent="-342900">
              <a:buFont typeface="+mj-lt"/>
              <a:buAutoNum type="arabicPeriod"/>
              <a:defRPr sz="1600">
                <a:solidFill>
                  <a:schemeClr val="tx1"/>
                </a:solidFill>
              </a:defRPr>
            </a:lvl4pPr>
            <a:lvl5pPr marL="1257300" indent="-342900">
              <a:buFont typeface="+mj-lt"/>
              <a:buAutoNum type="arabicPeriod"/>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0827042"/>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Pictur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48911" y="1001714"/>
            <a:ext cx="6209053" cy="1122374"/>
          </a:xfrm>
        </p:spPr>
        <p:txBody>
          <a:bodyPr anchor="t"/>
          <a:lstStyle>
            <a:lvl1pPr>
              <a:defRPr cap="all" baseline="0">
                <a:solidFill>
                  <a:schemeClr val="tx1"/>
                </a:solidFill>
              </a:defRPr>
            </a:lvl1pPr>
          </a:lstStyle>
          <a:p>
            <a:r>
              <a:rPr lang="en-US" dirty="0"/>
              <a:t>Click to edit Master title style</a:t>
            </a:r>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6843096" y="0"/>
            <a:ext cx="2828918" cy="630936"/>
          </a:xfrm>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9700589" y="0"/>
            <a:ext cx="914400" cy="630936"/>
          </a:xfrm>
        </p:spPr>
        <p:txBody>
          <a:bodyPr/>
          <a:lstStyle>
            <a:lvl1pPr>
              <a:defRPr>
                <a:solidFill>
                  <a:schemeClr val="tx1"/>
                </a:solidFill>
              </a:defRPr>
            </a:lvl1pPr>
          </a:lstStyle>
          <a:p>
            <a:fld id="{33C78A78-9BD4-2540-9BAB-27AD9352B454}" type="datetime1">
              <a:rPr lang="en-US" smtClean="0"/>
              <a:pPr/>
              <a:t>1/14/2026</a:t>
            </a:fld>
            <a:endParaRPr lang="en-US" dirty="0"/>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1009324" y="0"/>
            <a:ext cx="548640" cy="630936"/>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904907" cy="6858000"/>
          </a:xfrm>
          <a:blipFill dpi="0" rotWithShape="1">
            <a:blip r:embed="rId2">
              <a:alphaModFix amt="60000"/>
            </a:blip>
            <a:srcRect/>
            <a:stretch>
              <a:fillRect/>
            </a:stretch>
          </a:blipFill>
        </p:spPr>
        <p:txBody>
          <a:bodyPr/>
          <a:lstStyle>
            <a:lvl1pPr>
              <a:defRPr>
                <a:solidFill>
                  <a:schemeClr val="tx1"/>
                </a:solidFill>
              </a:defRPr>
            </a:lvl1pPr>
          </a:lstStyle>
          <a:p>
            <a:r>
              <a:rPr lang="en-US" dirty="0"/>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48911" y="2496189"/>
            <a:ext cx="6209053" cy="372681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538579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Pictur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8" y="1001714"/>
            <a:ext cx="6209066" cy="1121419"/>
          </a:xfrm>
        </p:spPr>
        <p:txBody>
          <a:bodyPr anchor="t"/>
          <a:lstStyle>
            <a:lvl1pPr>
              <a:defRPr cap="all" baseline="0">
                <a:solidFill>
                  <a:schemeClr val="bg1"/>
                </a:solidFill>
              </a:defRPr>
            </a:lvl1pPr>
          </a:lstStyle>
          <a:p>
            <a:r>
              <a:rPr lang="en-US" dirty="0"/>
              <a:t>Click to edit Master title style</a:t>
            </a:r>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634028" y="0"/>
            <a:ext cx="3181348" cy="630936"/>
          </a:xfrm>
        </p:spPr>
        <p:txBody>
          <a:bodyPr/>
          <a:lstStyle>
            <a:lvl1pPr>
              <a:defRPr>
                <a:solidFill>
                  <a:schemeClr val="bg1"/>
                </a:solidFill>
              </a:defRPr>
            </a:lvl1pPr>
          </a:lstStyle>
          <a:p>
            <a:r>
              <a:rPr lang="en-US" dirty="0"/>
              <a:t>SHAPING THE FUTURE OF OUR INDUSTRY</a:t>
            </a:r>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a:off x="3859766" y="0"/>
            <a:ext cx="896113" cy="630936"/>
          </a:xfrm>
        </p:spPr>
        <p:txBody>
          <a:bodyPr/>
          <a:lstStyle>
            <a:lvl1pPr>
              <a:defRPr>
                <a:solidFill>
                  <a:schemeClr val="bg1"/>
                </a:solidFill>
              </a:defRPr>
            </a:lvl1pPr>
          </a:lstStyle>
          <a:p>
            <a:fld id="{6B5BCBD1-B884-5B4C-ACE8-81AA2A39E888}" type="datetime1">
              <a:rPr lang="en-US" smtClean="0"/>
              <a:pPr/>
              <a:t>1/14/2026</a:t>
            </a:fld>
            <a:endParaRPr lang="en-US" dirty="0"/>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4800270" y="0"/>
            <a:ext cx="548640" cy="630936"/>
          </a:xfrm>
        </p:spPr>
        <p:txBody>
          <a:bodyPr/>
          <a:lstStyle>
            <a:lvl1pPr>
              <a:defRPr>
                <a:solidFill>
                  <a:schemeClr val="bg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34028" y="2495234"/>
            <a:ext cx="6209066" cy="37277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262823" y="0"/>
            <a:ext cx="4929177" cy="6858000"/>
          </a:xfrm>
          <a:blipFill dpi="0" rotWithShape="1">
            <a:blip r:embed="rId2">
              <a:alphaModFix amt="60000"/>
            </a:blip>
            <a:srcRect/>
            <a:stretch>
              <a:fillRect/>
            </a:stretch>
          </a:blipFill>
        </p:spPr>
        <p:txBody>
          <a:bodyPr/>
          <a:lstStyle/>
          <a:p>
            <a:r>
              <a:rPr lang="en-US" dirty="0"/>
              <a:t>Click icon to add picture</a:t>
            </a:r>
          </a:p>
        </p:txBody>
      </p:sp>
    </p:spTree>
    <p:extLst>
      <p:ext uri="{BB962C8B-B14F-4D97-AF65-F5344CB8AC3E}">
        <p14:creationId xmlns:p14="http://schemas.microsoft.com/office/powerpoint/2010/main" val="2487717625"/>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Picture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05936" y="1001714"/>
            <a:ext cx="7152028" cy="1122374"/>
          </a:xfrm>
        </p:spPr>
        <p:txBody>
          <a:bodyPr anchor="t"/>
          <a:lstStyle>
            <a:lvl1pPr>
              <a:defRPr cap="all" baseline="0">
                <a:solidFill>
                  <a:schemeClr val="bg1"/>
                </a:solidFill>
              </a:defRPr>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19547" cy="6858000"/>
          </a:xfrm>
          <a:blipFill dpi="0" rotWithShape="1">
            <a:blip r:embed="rId2">
              <a:alphaModFix amt="60000"/>
            </a:blip>
            <a:srcRect/>
            <a:stretch>
              <a:fillRect/>
            </a:stretch>
          </a:blipFill>
        </p:spPr>
        <p:txBody>
          <a:bodyPr/>
          <a:lstStyle/>
          <a:p>
            <a:r>
              <a:rPr lang="en-US" dirty="0"/>
              <a:t>Click icon to add picture</a:t>
            </a:r>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6871664" y="0"/>
            <a:ext cx="2800349" cy="630936"/>
          </a:xfrm>
        </p:spPr>
        <p:txBody>
          <a:bodyPr/>
          <a:lstStyle>
            <a:lvl1pPr>
              <a:defRPr>
                <a:solidFill>
                  <a:schemeClr val="bg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9700589" y="0"/>
            <a:ext cx="914400" cy="630936"/>
          </a:xfrm>
        </p:spPr>
        <p:txBody>
          <a:bodyPr/>
          <a:lstStyle>
            <a:lvl1pPr>
              <a:defRPr>
                <a:solidFill>
                  <a:schemeClr val="bg1"/>
                </a:solidFill>
              </a:defRPr>
            </a:lvl1pPr>
          </a:lstStyle>
          <a:p>
            <a:fld id="{B561CBF7-6530-194B-9FC2-12E7E7738880}" type="datetime1">
              <a:rPr lang="en-US" smtClean="0"/>
              <a:pPr/>
              <a:t>1/14/2026</a:t>
            </a:fld>
            <a:endParaRPr lang="en-US" dirty="0"/>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1009324" y="0"/>
            <a:ext cx="548640" cy="630936"/>
          </a:xfrm>
        </p:spPr>
        <p:txBody>
          <a:bodyPr/>
          <a:lstStyle>
            <a:lvl1pPr>
              <a:defRPr>
                <a:solidFill>
                  <a:schemeClr val="bg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405936" y="2496189"/>
            <a:ext cx="7152028" cy="372681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9263639"/>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Picture 4">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8" y="1001714"/>
            <a:ext cx="6587506" cy="1112519"/>
          </a:xfrm>
        </p:spPr>
        <p:txBody>
          <a:bodyPr anchor="t"/>
          <a:lstStyle>
            <a:lvl1pPr>
              <a:defRPr cap="all" baseline="0">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34028" y="2495234"/>
            <a:ext cx="6595451" cy="372776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634028" y="0"/>
            <a:ext cx="3177059" cy="630936"/>
          </a:xfrm>
        </p:spPr>
        <p:txBody>
          <a:bodyPr/>
          <a:lstStyle>
            <a:lvl1pPr>
              <a:defRPr>
                <a:solidFill>
                  <a:schemeClr val="bg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3848478" y="0"/>
            <a:ext cx="914400" cy="630936"/>
          </a:xfrm>
        </p:spPr>
        <p:txBody>
          <a:bodyPr/>
          <a:lstStyle>
            <a:lvl1pPr>
              <a:defRPr>
                <a:solidFill>
                  <a:schemeClr val="bg1"/>
                </a:solidFill>
              </a:defRPr>
            </a:lvl1pPr>
          </a:lstStyle>
          <a:p>
            <a:fld id="{3FA5E271-D672-F147-B371-ABF5E56F00EC}" type="datetime1">
              <a:rPr lang="en-US" smtClean="0"/>
              <a:pPr/>
              <a:t>1/14/2026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4800269" y="0"/>
            <a:ext cx="548641" cy="630936"/>
          </a:xfrm>
        </p:spPr>
        <p:txBody>
          <a:bodyPr/>
          <a:lstStyle>
            <a:lvl1pPr>
              <a:defRPr>
                <a:solidFill>
                  <a:schemeClr val="bg1"/>
                </a:solidFill>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172454" y="0"/>
            <a:ext cx="4019545" cy="6858000"/>
          </a:xfrm>
          <a:blipFill dpi="0" rotWithShape="1">
            <a:blip r:embed="rId2">
              <a:alphaModFix amt="60000"/>
            </a:blip>
            <a:srcRect/>
            <a:stretch>
              <a:fillRect/>
            </a:stretch>
          </a:blipFill>
        </p:spPr>
        <p:txBody>
          <a:bodyPr/>
          <a:lstStyle/>
          <a:p>
            <a:r>
              <a:rPr lang="en-US" dirty="0"/>
              <a:t>Click icon to add picture</a:t>
            </a:r>
          </a:p>
        </p:txBody>
      </p:sp>
    </p:spTree>
    <p:extLst>
      <p:ext uri="{BB962C8B-B14F-4D97-AF65-F5344CB8AC3E}">
        <p14:creationId xmlns:p14="http://schemas.microsoft.com/office/powerpoint/2010/main" val="113845731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Picture 5">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43095" y="1019803"/>
            <a:ext cx="4714869" cy="1109672"/>
          </a:xfrm>
        </p:spPr>
        <p:txBody>
          <a:bodyPr anchor="t"/>
          <a:lstStyle>
            <a:lvl1pPr>
              <a:defRPr sz="3200" cap="all" baseline="0">
                <a:solidFill>
                  <a:schemeClr val="bg1"/>
                </a:solidFill>
              </a:defRPr>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286498" cy="6858000"/>
          </a:xfrm>
          <a:blipFill dpi="0" rotWithShape="1">
            <a:blip r:embed="rId2">
              <a:alphaModFix amt="60000"/>
            </a:blip>
            <a:srcRect/>
            <a:stretch>
              <a:fillRect/>
            </a:stretch>
          </a:blipFill>
        </p:spPr>
        <p:txBody>
          <a:bodyPr/>
          <a:lstStyle/>
          <a:p>
            <a:r>
              <a:rPr lang="en-US" dirty="0"/>
              <a:t>Click icon to add picture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843095" y="0"/>
            <a:ext cx="2828918" cy="630936"/>
          </a:xfrm>
        </p:spPr>
        <p:txBody>
          <a:bodyPr/>
          <a:lstStyle>
            <a:lvl1pPr>
              <a:defRPr>
                <a:solidFill>
                  <a:schemeClr val="bg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700581" y="0"/>
            <a:ext cx="914407" cy="630936"/>
          </a:xfrm>
        </p:spPr>
        <p:txBody>
          <a:bodyPr/>
          <a:lstStyle>
            <a:lvl1pPr>
              <a:defRPr>
                <a:solidFill>
                  <a:schemeClr val="bg1"/>
                </a:solidFill>
                <a:effectLst/>
              </a:defRPr>
            </a:lvl1pPr>
          </a:lstStyle>
          <a:p>
            <a:fld id="{CC79DE5A-E0D1-2647-9D82-FBDAE5DFB807}" type="datetime1">
              <a:rPr lang="en-US" smtClean="0"/>
              <a:pPr/>
              <a:t>1/14/2026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843095" y="2514279"/>
            <a:ext cx="4714869" cy="370872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300439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6">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8" y="1001715"/>
            <a:ext cx="4714881" cy="1108746"/>
          </a:xfrm>
        </p:spPr>
        <p:txBody>
          <a:bodyPr anchor="t"/>
          <a:lstStyle>
            <a:lvl1pPr>
              <a:defRPr sz="3200" cap="all" baseline="0">
                <a:solidFill>
                  <a:schemeClr val="tx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34029" y="2515204"/>
            <a:ext cx="4714881" cy="370779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34028" y="0"/>
            <a:ext cx="2805405" cy="630936"/>
          </a:xfrm>
        </p:spPr>
        <p:txBody>
          <a:bodyPr/>
          <a:lstStyle>
            <a:lvl1pPr>
              <a:defRPr>
                <a:solidFill>
                  <a:schemeClr val="tx1"/>
                </a:solidFill>
                <a:effectLst/>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830190" y="0"/>
            <a:ext cx="914400" cy="630936"/>
          </a:xfrm>
        </p:spPr>
        <p:txBody>
          <a:bodyPr/>
          <a:lstStyle>
            <a:lvl1pPr>
              <a:defRPr>
                <a:solidFill>
                  <a:schemeClr val="tx1"/>
                </a:solidFill>
              </a:defRPr>
            </a:lvl1pPr>
          </a:lstStyle>
          <a:p>
            <a:fld id="{7E69D102-A2FD-8743-85DB-14F8D0C32AC3}" type="datetime1">
              <a:rPr lang="en-US" smtClean="0"/>
              <a:pPr/>
              <a:t>1/14/2026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800270" y="0"/>
            <a:ext cx="548640" cy="630936"/>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05502" y="0"/>
            <a:ext cx="6286498" cy="6858000"/>
          </a:xfrm>
          <a:blipFill dpi="0" rotWithShape="1">
            <a:blip r:embed="rId2">
              <a:alphaModFix amt="60000"/>
            </a:blip>
            <a:srcRect/>
            <a:stretch>
              <a:fillRect/>
            </a:stretch>
          </a:blipFill>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3433333372"/>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7">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43095" y="1011935"/>
            <a:ext cx="4714869" cy="1112153"/>
          </a:xfrm>
        </p:spPr>
        <p:txBody>
          <a:bodyPr anchor="b"/>
          <a:lstStyle>
            <a:lvl1pPr>
              <a:defRPr sz="6000" cap="all" baseline="0">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53237" y="0"/>
            <a:ext cx="2836870" cy="630936"/>
          </a:xfrm>
        </p:spPr>
        <p:txBody>
          <a:bodyPr/>
          <a:lstStyle>
            <a:lvl1pPr>
              <a:defRPr>
                <a:solidFill>
                  <a:schemeClr val="tx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687910" y="0"/>
            <a:ext cx="927080" cy="630936"/>
          </a:xfrm>
        </p:spPr>
        <p:txBody>
          <a:bodyPr/>
          <a:lstStyle>
            <a:lvl1pPr>
              <a:defRPr>
                <a:solidFill>
                  <a:schemeClr val="tx1"/>
                </a:solidFill>
                <a:effectLst/>
              </a:defRPr>
            </a:lvl1pPr>
          </a:lstStyle>
          <a:p>
            <a:fld id="{FA9F1854-4AF0-ED49-AE83-182A816927B5}" type="datetime1">
              <a:rPr lang="en-US" smtClean="0"/>
              <a:pPr/>
              <a:t>1/14/2026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34029" y="630936"/>
            <a:ext cx="5652469" cy="5592063"/>
          </a:xfrm>
          <a:blipFill dpi="0" rotWithShape="1">
            <a:blip r:embed="rId2">
              <a:alphaModFix amt="60000"/>
            </a:blip>
            <a:srcRect/>
            <a:stretch>
              <a:fillRect/>
            </a:stretch>
          </a:blipFill>
        </p:spPr>
        <p:txBody>
          <a:bodyPr/>
          <a:lstStyle>
            <a:lvl1pPr>
              <a:defRPr>
                <a:solidFill>
                  <a:schemeClr val="tx1"/>
                </a:solidFill>
              </a:defRPr>
            </a:lvl1pPr>
          </a:lstStyle>
          <a:p>
            <a:r>
              <a:rPr lang="en-US" dirty="0"/>
              <a:t>Click icon to add picture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861021" y="2496190"/>
            <a:ext cx="4696943" cy="372680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639047"/>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8">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30" y="1001714"/>
            <a:ext cx="4714880" cy="1121417"/>
          </a:xfrm>
        </p:spPr>
        <p:txBody>
          <a:bodyPr anchor="t"/>
          <a:lstStyle>
            <a:lvl1pPr>
              <a:defRPr sz="3200" cap="all" baseline="0">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34028" y="0"/>
            <a:ext cx="2805405" cy="630936"/>
          </a:xfrm>
        </p:spPr>
        <p:txBody>
          <a:bodyPr/>
          <a:lstStyle>
            <a:lvl1pPr>
              <a:defRPr>
                <a:solidFill>
                  <a:schemeClr val="tx1"/>
                </a:solidFill>
                <a:effectLst/>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848478" y="0"/>
            <a:ext cx="914400" cy="630936"/>
          </a:xfrm>
        </p:spPr>
        <p:txBody>
          <a:bodyPr/>
          <a:lstStyle>
            <a:lvl1pPr>
              <a:defRPr>
                <a:solidFill>
                  <a:schemeClr val="tx1"/>
                </a:solidFill>
              </a:defRPr>
            </a:lvl1pPr>
          </a:lstStyle>
          <a:p>
            <a:fld id="{6E8F57D1-DD5E-4E44-98C5-7D5639D55A57}" type="datetime1">
              <a:rPr lang="en-US" smtClean="0"/>
              <a:pPr/>
              <a:t>1/14/2026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800269" y="0"/>
            <a:ext cx="548640" cy="630936"/>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2495233"/>
            <a:ext cx="4736136" cy="372776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05502" y="0"/>
            <a:ext cx="6286497" cy="6858000"/>
          </a:xfrm>
          <a:blipFill dpi="0" rotWithShape="1">
            <a:blip r:embed="rId2">
              <a:alphaModFix amt="60000"/>
            </a:blip>
            <a:srcRect/>
            <a:stretch>
              <a:fillRect/>
            </a:stretch>
          </a:blipFill>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2338564950"/>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9">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72454" y="992921"/>
            <a:ext cx="3385510" cy="1117539"/>
          </a:xfrm>
        </p:spPr>
        <p:txBody>
          <a:bodyPr anchor="t">
            <a:noAutofit/>
          </a:bodyPr>
          <a:lstStyle>
            <a:lvl1pPr>
              <a:defRPr sz="3200" cap="all" baseline="0">
                <a:solidFill>
                  <a:schemeClr val="tx1"/>
                </a:solidFill>
              </a:defRPr>
            </a:lvl1pPr>
          </a:lstStyle>
          <a:p>
            <a:r>
              <a:rPr lang="en-US" dirty="0"/>
              <a:t>Click to edit Master title style</a:t>
            </a:r>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8172454" y="0"/>
            <a:ext cx="1735843" cy="630936"/>
          </a:xfrm>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9911643" y="0"/>
            <a:ext cx="700007" cy="630936"/>
          </a:xfrm>
        </p:spPr>
        <p:txBody>
          <a:bodyPr/>
          <a:lstStyle>
            <a:lvl1pPr>
              <a:defRPr>
                <a:solidFill>
                  <a:schemeClr val="tx1"/>
                </a:solidFill>
              </a:defRPr>
            </a:lvl1pPr>
          </a:lstStyle>
          <a:p>
            <a:fld id="{BDB83C81-A524-F840-ABC9-B6BB50E4A13C}" type="datetime1">
              <a:rPr lang="en-US" smtClean="0"/>
              <a:pPr/>
              <a:t>1/14/2026</a:t>
            </a:fld>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009323" y="0"/>
            <a:ext cx="548640" cy="630936"/>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60000"/>
            </a:blip>
            <a:srcRect/>
            <a:stretch>
              <a:fillRect/>
            </a:stretch>
          </a:blipFill>
        </p:spPr>
        <p:txBody>
          <a:bodyPr/>
          <a:lstStyle>
            <a:lvl1pPr>
              <a:defRPr>
                <a:solidFill>
                  <a:schemeClr val="tx1"/>
                </a:solidFill>
              </a:defRPr>
            </a:lvl1pPr>
          </a:lstStyle>
          <a:p>
            <a:r>
              <a:rPr lang="en-US" dirty="0"/>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172454" y="2515204"/>
            <a:ext cx="3385510" cy="370779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765026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24096" y="1016954"/>
            <a:ext cx="4306487" cy="3345811"/>
          </a:xfrm>
        </p:spPr>
        <p:txBody>
          <a:bodyPr anchor="b">
            <a:noAutofit/>
          </a:bodyPr>
          <a:lstStyle>
            <a:lvl1pPr algn="l">
              <a:defRPr sz="6000" u="sng"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24095" y="4743765"/>
            <a:ext cx="4333869" cy="1479235"/>
          </a:xfrm>
        </p:spPr>
        <p:txBody>
          <a:bodyPr anchor="t">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a:alphaModFix amt="60000"/>
            </a:blip>
            <a:srcRect/>
            <a:stretch>
              <a:fillRect l="-32" r="-32"/>
            </a:stretch>
          </a:blipFill>
        </p:spPr>
        <p:txBody>
          <a:bodyPr/>
          <a:lstStyle/>
          <a:p>
            <a:r>
              <a:rPr lang="en-US" dirty="0"/>
              <a:t>Click icon to add picture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7224097" y="0"/>
            <a:ext cx="2447917" cy="630936"/>
          </a:xfrm>
        </p:spPr>
        <p:txBody>
          <a:bodyPr/>
          <a:lstStyle>
            <a:lvl1pPr>
              <a:defRPr>
                <a:solidFill>
                  <a:schemeClr val="bg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9672014" y="0"/>
            <a:ext cx="958467" cy="630936"/>
          </a:xfrm>
        </p:spPr>
        <p:txBody>
          <a:bodyPr/>
          <a:lstStyle>
            <a:lvl1pPr>
              <a:defRPr>
                <a:solidFill>
                  <a:schemeClr val="bg1"/>
                </a:solidFill>
                <a:effectLst/>
              </a:defRPr>
            </a:lvl1pPr>
          </a:lstStyle>
          <a:p>
            <a:fld id="{6C3E8657-ED4F-2349-80D5-3F1287888601}" type="datetime1">
              <a:rPr lang="en-US" smtClean="0"/>
              <a:pPr/>
              <a:t>1/14/2026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01373" y="0"/>
            <a:ext cx="556592" cy="630936"/>
          </a:xfrm>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7825387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Picture 10">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8" y="1001715"/>
            <a:ext cx="3380187" cy="1108746"/>
          </a:xfrm>
        </p:spPr>
        <p:txBody>
          <a:bodyPr anchor="b">
            <a:noAutofit/>
          </a:bodyPr>
          <a:lstStyle>
            <a:lvl1pPr>
              <a:defRPr sz="3200" cap="all" baseline="0">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34028" y="0"/>
            <a:ext cx="2083775" cy="630936"/>
          </a:xfrm>
        </p:spPr>
        <p:txBody>
          <a:bodyPr/>
          <a:lstStyle>
            <a:lvl1pPr>
              <a:defRPr>
                <a:solidFill>
                  <a:schemeClr val="tx1"/>
                </a:solidFill>
                <a:effectLst/>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2723140" y="0"/>
            <a:ext cx="716293" cy="630936"/>
          </a:xfrm>
        </p:spPr>
        <p:txBody>
          <a:bodyPr/>
          <a:lstStyle>
            <a:lvl1pPr>
              <a:defRPr>
                <a:solidFill>
                  <a:schemeClr val="tx1"/>
                </a:solidFill>
              </a:defRPr>
            </a:lvl1pPr>
          </a:lstStyle>
          <a:p>
            <a:fld id="{1BA8DA53-5E6D-4942-B673-3E50E3C9DB93}" type="datetime1">
              <a:rPr lang="en-US" smtClean="0"/>
              <a:pPr/>
              <a:t>1/14/2026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465575" y="0"/>
            <a:ext cx="548640" cy="630936"/>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34029" y="2491461"/>
            <a:ext cx="3380313" cy="373153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dpi="0" rotWithShape="1">
            <a:blip r:embed="rId2">
              <a:alphaModFix amt="60000"/>
            </a:blip>
            <a:srcRect/>
            <a:stretch>
              <a:fillRect/>
            </a:stretch>
          </a:blipFill>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2109990363"/>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72454" y="994222"/>
            <a:ext cx="3385510" cy="1882967"/>
          </a:xfrm>
        </p:spPr>
        <p:txBody>
          <a:bodyPr anchor="b"/>
          <a:lstStyle>
            <a:lvl1pPr>
              <a:defRPr sz="3200" cap="all" baseline="0">
                <a:solidFill>
                  <a:schemeClr val="tx1"/>
                </a:solidFill>
              </a:defRPr>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2">
              <a:alphaModFix amt="60000"/>
            </a:blip>
            <a:srcRect/>
            <a:stretch>
              <a:fillRect/>
            </a:stretch>
          </a:blipFill>
        </p:spPr>
        <p:txBody>
          <a:bodyPr/>
          <a:lstStyle>
            <a:lvl1pPr>
              <a:defRPr>
                <a:solidFill>
                  <a:schemeClr val="tx1"/>
                </a:solidFill>
              </a:defRPr>
            </a:lvl1pPr>
          </a:lstStyle>
          <a:p>
            <a:r>
              <a:rPr lang="en-US" dirty="0"/>
              <a:t>Click icon to add picture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172455" y="0"/>
            <a:ext cx="1735844" cy="630936"/>
          </a:xfrm>
        </p:spPr>
        <p:txBody>
          <a:bodyPr/>
          <a:lstStyle>
            <a:lvl1pPr>
              <a:defRPr>
                <a:solidFill>
                  <a:schemeClr val="tx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916244" y="0"/>
            <a:ext cx="695406" cy="630936"/>
          </a:xfrm>
        </p:spPr>
        <p:txBody>
          <a:bodyPr/>
          <a:lstStyle>
            <a:lvl1pPr>
              <a:defRPr>
                <a:solidFill>
                  <a:schemeClr val="tx1"/>
                </a:solidFill>
                <a:effectLst/>
              </a:defRPr>
            </a:lvl1pPr>
          </a:lstStyle>
          <a:p>
            <a:fld id="{0BA35C60-A52E-0F44-95C1-79561B62B391}" type="datetime1">
              <a:rPr lang="en-US" smtClean="0"/>
              <a:pPr/>
              <a:t>1/14/2026</a:t>
            </a:fld>
            <a:endParaRPr lang="en-US" dirty="0"/>
          </a:p>
        </p:txBody>
      </p:sp>
      <p:sp>
        <p:nvSpPr>
          <p:cNvPr id="34" name="Slide Number Placeholder 9">
            <a:extLst>
              <a:ext uri="{FF2B5EF4-FFF2-40B4-BE49-F238E27FC236}">
                <a16:creationId xmlns:a16="http://schemas.microsoft.com/office/drawing/2014/main" id="{64F22B5B-7B07-4638-1ED2-E13EDE05C19E}"/>
              </a:ext>
            </a:extLst>
          </p:cNvPr>
          <p:cNvSpPr>
            <a:spLocks noGrp="1"/>
          </p:cNvSpPr>
          <p:nvPr>
            <p:ph type="sldNum" sz="quarter" idx="17"/>
          </p:nvPr>
        </p:nvSpPr>
        <p:spPr>
          <a:xfrm>
            <a:off x="11009324" y="0"/>
            <a:ext cx="548640" cy="630936"/>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72454" y="3251766"/>
            <a:ext cx="3385510" cy="2971234"/>
          </a:xfrm>
        </p:spPr>
        <p:txBody>
          <a:bodyPr>
            <a:normAutofit/>
          </a:bodyPr>
          <a:lstStyle>
            <a:lvl1pPr marL="0" indent="0">
              <a:buNone/>
              <a:defRPr sz="1600">
                <a:solidFill>
                  <a:schemeClr val="tx1"/>
                </a:solidFill>
              </a:defRPr>
            </a:lvl1pPr>
            <a:lvl2pPr marL="228600" indent="0">
              <a:buNone/>
              <a:defRPr sz="1400">
                <a:solidFill>
                  <a:schemeClr val="tx1"/>
                </a:solidFill>
              </a:defRPr>
            </a:lvl2pPr>
            <a:lvl3pPr marL="457200" indent="0">
              <a:buNone/>
              <a:defRPr sz="1200">
                <a:solidFill>
                  <a:schemeClr val="tx1"/>
                </a:solidFill>
              </a:defRPr>
            </a:lvl3pPr>
            <a:lvl4pPr marL="685800" indent="0">
              <a:buNone/>
              <a:defRPr sz="1100">
                <a:solidFill>
                  <a:schemeClr val="tx1"/>
                </a:solidFill>
              </a:defRPr>
            </a:lvl4pPr>
            <a:lvl5pPr marL="914400" indent="0">
              <a:buNone/>
              <a:defRPr sz="105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0674057"/>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9" y="5100628"/>
            <a:ext cx="4328498" cy="1122373"/>
          </a:xfrm>
        </p:spPr>
        <p:txBody>
          <a:bodyPr anchor="t">
            <a:noAutofit/>
          </a:bodyPr>
          <a:lstStyle>
            <a:lvl1pPr>
              <a:defRPr sz="3200" cap="all" baseline="0">
                <a:solidFill>
                  <a:schemeClr val="bg1"/>
                </a:solidFill>
              </a:defRPr>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728526"/>
          </a:xfrm>
          <a:blipFill dpi="0" rotWithShape="1">
            <a:blip r:embed="rId2">
              <a:alphaModFix amt="60000"/>
            </a:blip>
            <a:srcRect/>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100627"/>
            <a:ext cx="6208724" cy="1122373"/>
          </a:xfrm>
        </p:spPr>
        <p:txBody>
          <a:bodyPr>
            <a:noAutofit/>
          </a:bodyPr>
          <a:lstStyle>
            <a:lvl1pPr marL="0" indent="0">
              <a:buFont typeface="Arial" panose="020B0604020202020204" pitchFamily="34" charset="0"/>
              <a:buNone/>
              <a:defRPr sz="1600">
                <a:solidFill>
                  <a:schemeClr val="bg1"/>
                </a:solidFill>
              </a:defRPr>
            </a:lvl1pPr>
            <a:lvl2pPr marL="228600" indent="0">
              <a:buFont typeface="Arial" panose="020B0604020202020204" pitchFamily="34" charset="0"/>
              <a:buNone/>
              <a:defRPr sz="1400">
                <a:solidFill>
                  <a:schemeClr val="bg1"/>
                </a:solidFill>
              </a:defRPr>
            </a:lvl2pPr>
            <a:lvl3pPr marL="457200" indent="0">
              <a:buFont typeface="Arial" panose="020B0604020202020204" pitchFamily="34" charset="0"/>
              <a:buNone/>
              <a:defRPr sz="1200">
                <a:solidFill>
                  <a:schemeClr val="bg1"/>
                </a:solidFill>
              </a:defRPr>
            </a:lvl3pPr>
            <a:lvl4pPr marL="685800" indent="0">
              <a:buFont typeface="Arial" panose="020B0604020202020204" pitchFamily="34" charset="0"/>
              <a:buNone/>
              <a:defRPr sz="1100">
                <a:solidFill>
                  <a:schemeClr val="bg1"/>
                </a:solidFill>
              </a:defRPr>
            </a:lvl4pPr>
            <a:lvl5pPr marL="914400" indent="0">
              <a:buFont typeface="Arial" panose="020B0604020202020204" pitchFamily="34" charset="0"/>
              <a:buNone/>
              <a:defRPr sz="105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34029" y="6211605"/>
            <a:ext cx="3657600" cy="630936"/>
          </a:xfrm>
        </p:spPr>
        <p:txBody>
          <a:bodyPr/>
          <a:lstStyle>
            <a:lvl1pPr>
              <a:defRPr>
                <a:solidFill>
                  <a:schemeClr val="bg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708540" y="6211605"/>
            <a:ext cx="914400" cy="630936"/>
          </a:xfrm>
        </p:spPr>
        <p:txBody>
          <a:bodyPr/>
          <a:lstStyle>
            <a:lvl1pPr>
              <a:defRPr>
                <a:solidFill>
                  <a:schemeClr val="bg1"/>
                </a:solidFill>
              </a:defRPr>
            </a:lvl1pPr>
          </a:lstStyle>
          <a:p>
            <a:fld id="{625E8027-836D-F64B-BBF7-A246E67FE0A3}" type="datetime1">
              <a:rPr lang="en-US" smtClean="0"/>
              <a:pPr/>
              <a:t>1/14/2026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09324" y="6211605"/>
            <a:ext cx="548640" cy="630936"/>
          </a:xfrm>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5554981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9" y="4353866"/>
            <a:ext cx="2828932" cy="1869134"/>
          </a:xfrm>
        </p:spPr>
        <p:txBody>
          <a:bodyPr anchor="t">
            <a:normAutofit/>
          </a:bodyPr>
          <a:lstStyle>
            <a:lvl1pPr>
              <a:defRPr sz="3200" cap="all" baseline="0">
                <a:solidFill>
                  <a:schemeClr val="bg1"/>
                </a:solidFill>
              </a:defRPr>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dpi="0" rotWithShape="1">
            <a:blip r:embed="rId2">
              <a:alphaModFix amt="60000"/>
            </a:blip>
            <a:srcRect/>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19552" y="4353866"/>
            <a:ext cx="7538412" cy="1869134"/>
          </a:xfrm>
        </p:spPr>
        <p:txBody>
          <a:bodyPr>
            <a:noAutofit/>
          </a:bodyPr>
          <a:lstStyle>
            <a:lvl1pPr marL="285750" indent="-285750">
              <a:buFont typeface="Arial" panose="020B0604020202020204" pitchFamily="34" charset="0"/>
              <a:buChar char="•"/>
              <a:defRPr sz="1800">
                <a:solidFill>
                  <a:schemeClr val="bg1"/>
                </a:solidFill>
              </a:defRPr>
            </a:lvl1pPr>
            <a:lvl2pPr marL="514350" indent="-285750">
              <a:buFont typeface="Arial" panose="020B0604020202020204" pitchFamily="34" charset="0"/>
              <a:buChar char="•"/>
              <a:defRPr sz="1600">
                <a:solidFill>
                  <a:schemeClr val="bg1"/>
                </a:solidFill>
              </a:defRPr>
            </a:lvl2pPr>
            <a:lvl3pPr marL="742950" indent="-285750">
              <a:buFont typeface="Arial" panose="020B0604020202020204" pitchFamily="34" charset="0"/>
              <a:buChar char="•"/>
              <a:defRPr sz="1400">
                <a:solidFill>
                  <a:schemeClr val="bg1"/>
                </a:solidFill>
              </a:defRPr>
            </a:lvl3pPr>
            <a:lvl4pPr marL="857250" indent="-171450">
              <a:buFont typeface="Arial" panose="020B0604020202020204" pitchFamily="34" charset="0"/>
              <a:buChar char="•"/>
              <a:defRPr sz="1200">
                <a:solidFill>
                  <a:schemeClr val="bg1"/>
                </a:solidFill>
              </a:defRPr>
            </a:lvl4pPr>
            <a:lvl5pPr marL="1085850" indent="-171450">
              <a:buFont typeface="Arial" panose="020B0604020202020204" pitchFamily="34" charset="0"/>
              <a:buChar char="•"/>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34029" y="6211605"/>
            <a:ext cx="3657600" cy="630936"/>
          </a:xfrm>
        </p:spPr>
        <p:txBody>
          <a:bodyPr/>
          <a:lstStyle>
            <a:lvl1pPr>
              <a:defRPr>
                <a:solidFill>
                  <a:schemeClr val="bg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708540" y="6211605"/>
            <a:ext cx="914400" cy="630936"/>
          </a:xfrm>
        </p:spPr>
        <p:txBody>
          <a:bodyPr/>
          <a:lstStyle>
            <a:lvl1pPr>
              <a:defRPr>
                <a:solidFill>
                  <a:schemeClr val="bg1"/>
                </a:solidFill>
              </a:defRPr>
            </a:lvl1pPr>
          </a:lstStyle>
          <a:p>
            <a:fld id="{04D38C6B-BFF0-FA48-8F70-77BDD72A014D}" type="datetime1">
              <a:rPr lang="en-US" smtClean="0"/>
              <a:pPr/>
              <a:t>1/14/2026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09324" y="6211605"/>
            <a:ext cx="548640" cy="630936"/>
          </a:xfrm>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907202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4">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9" y="627443"/>
            <a:ext cx="2828926" cy="1826790"/>
          </a:xfrm>
        </p:spPr>
        <p:txBody>
          <a:bodyPr anchor="t">
            <a:normAutofit/>
          </a:bodyPr>
          <a:lstStyle>
            <a:lvl1pPr>
              <a:defRPr sz="3200" cap="all" baseline="0">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19552" y="634999"/>
            <a:ext cx="7538412" cy="1861191"/>
          </a:xfrm>
        </p:spPr>
        <p:txBody>
          <a:bodyPr>
            <a:noAutofit/>
          </a:bodyPr>
          <a:lstStyle>
            <a:lvl1pPr marL="285750" indent="-285750">
              <a:buFont typeface="Arial" panose="020B0604020202020204" pitchFamily="34" charset="0"/>
              <a:buChar char="•"/>
              <a:defRPr sz="1800">
                <a:solidFill>
                  <a:schemeClr val="bg1"/>
                </a:solidFill>
              </a:defRPr>
            </a:lvl1pPr>
            <a:lvl2pPr marL="514350" indent="-285750">
              <a:buFont typeface="Arial" panose="020B0604020202020204" pitchFamily="34" charset="0"/>
              <a:buChar char="•"/>
              <a:defRPr sz="1600">
                <a:solidFill>
                  <a:schemeClr val="bg1"/>
                </a:solidFill>
              </a:defRPr>
            </a:lvl2pPr>
            <a:lvl3pPr marL="742950" indent="-285750">
              <a:buFont typeface="Arial" panose="020B0604020202020204" pitchFamily="34" charset="0"/>
              <a:buChar char="•"/>
              <a:defRPr sz="1400">
                <a:solidFill>
                  <a:schemeClr val="bg1"/>
                </a:solidFill>
              </a:defRPr>
            </a:lvl3pPr>
            <a:lvl4pPr marL="857250" indent="-171450">
              <a:buFont typeface="Arial" panose="020B0604020202020204" pitchFamily="34" charset="0"/>
              <a:buChar char="•"/>
              <a:defRPr sz="1200">
                <a:solidFill>
                  <a:schemeClr val="bg1"/>
                </a:solidFill>
              </a:defRPr>
            </a:lvl4pPr>
            <a:lvl5pPr marL="1085850" indent="-171450">
              <a:buFont typeface="Arial" panose="020B0604020202020204" pitchFamily="34" charset="0"/>
              <a:buChar char="•"/>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dpi="0" rotWithShape="1">
            <a:blip r:embed="rId2">
              <a:alphaModFix amt="60000"/>
            </a:blip>
            <a:srcRect/>
            <a:stretch>
              <a:fillRect/>
            </a:stretch>
          </a:blipFill>
        </p:spPr>
        <p:txBody>
          <a:bodyPr/>
          <a:lstStyle/>
          <a:p>
            <a:r>
              <a:rPr lang="en-US" dirty="0"/>
              <a:t>Click icon to add picture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634029" y="0"/>
            <a:ext cx="2805405" cy="630936"/>
          </a:xfrm>
        </p:spPr>
        <p:txBody>
          <a:bodyPr/>
          <a:lstStyle>
            <a:lvl1pPr>
              <a:defRPr>
                <a:solidFill>
                  <a:schemeClr val="bg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9708540" y="0"/>
            <a:ext cx="914400" cy="630936"/>
          </a:xfrm>
        </p:spPr>
        <p:txBody>
          <a:bodyPr/>
          <a:lstStyle>
            <a:lvl1pPr>
              <a:defRPr>
                <a:solidFill>
                  <a:schemeClr val="bg1"/>
                </a:solidFill>
              </a:defRPr>
            </a:lvl1pPr>
          </a:lstStyle>
          <a:p>
            <a:fld id="{E40AF01B-D893-9C4D-8AB8-7E6079CED5E9}" type="datetime1">
              <a:rPr lang="en-US" smtClean="0"/>
              <a:pPr/>
              <a:t>1/14/2026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09324" y="0"/>
            <a:ext cx="548640" cy="630936"/>
          </a:xfrm>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4668258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Picture 15">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1011936"/>
            <a:ext cx="10945318" cy="745437"/>
          </a:xfrm>
        </p:spPr>
        <p:txBody>
          <a:bodyPr anchor="t"/>
          <a:lstStyle>
            <a:lvl1pPr>
              <a:defRPr cap="all" baseline="0">
                <a:solidFill>
                  <a:schemeClr val="bg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bg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bg1"/>
                </a:solidFill>
              </a:defRPr>
            </a:lvl1pPr>
          </a:lstStyle>
          <a:p>
            <a:fld id="{574623E1-10D5-C048-8991-E2228A964ED1}" type="datetime1">
              <a:rPr lang="en-US" smtClean="0"/>
              <a:pPr/>
              <a:t>1/14/2026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2129474"/>
            <a:ext cx="6230450" cy="4093525"/>
          </a:xfrm>
          <a:blipFill dpi="0" rotWithShape="1">
            <a:blip r:embed="rId2">
              <a:alphaModFix amt="60000"/>
            </a:blip>
            <a:srcRect/>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24097" y="2129474"/>
            <a:ext cx="4333867" cy="412819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99039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6">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9" y="1001715"/>
            <a:ext cx="4714881" cy="1121418"/>
          </a:xfrm>
        </p:spPr>
        <p:txBody>
          <a:bodyPr>
            <a:normAutofit/>
          </a:bodyPr>
          <a:lstStyle>
            <a:lvl1pPr>
              <a:defRPr sz="3600" cap="all" baseline="0">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defRPr>
            </a:lvl1pPr>
          </a:lstStyle>
          <a:p>
            <a:fld id="{05DB6E09-373C-2841-960E-B24A18A7C55D}" type="datetime1">
              <a:rPr lang="en-US" smtClean="0"/>
              <a:pPr/>
              <a:t>1/14/2026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34028" y="2495234"/>
            <a:ext cx="4706938" cy="3727766"/>
          </a:xfrm>
          <a:blipFill dpi="0" rotWithShape="1">
            <a:blip r:embed="rId2">
              <a:alphaModFix amt="60000"/>
            </a:blip>
            <a:srcRect/>
            <a:stretch>
              <a:fillRect/>
            </a:stretch>
          </a:blipFill>
        </p:spPr>
        <p:txBody>
          <a:bodyPr/>
          <a:lstStyle>
            <a:lvl1pPr>
              <a:defRPr>
                <a:solidFill>
                  <a:schemeClr val="tx1"/>
                </a:solidFill>
              </a:defRPr>
            </a:lvl1pPr>
          </a:lstStyle>
          <a:p>
            <a:r>
              <a:rPr lang="en-US" dirty="0"/>
              <a:t>Click icon to add picture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286499" y="1001715"/>
            <a:ext cx="5292853" cy="52212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9153830"/>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Picture 17">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8" y="996695"/>
            <a:ext cx="3771907" cy="1126438"/>
          </a:xfrm>
        </p:spPr>
        <p:txBody>
          <a:bodyPr anchor="t">
            <a:normAutofit/>
          </a:bodyPr>
          <a:lstStyle>
            <a:lvl1pPr>
              <a:defRPr sz="3200" cap="all" baseline="0">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defRPr>
            </a:lvl1pPr>
          </a:lstStyle>
          <a:p>
            <a:fld id="{4FCB72DF-080D-4042-863C-D2B08AB5E1E8}" type="datetime1">
              <a:rPr lang="en-US" smtClean="0"/>
              <a:pPr/>
              <a:t>1/14/2026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34029" y="2495234"/>
            <a:ext cx="3717934" cy="3727766"/>
          </a:xfrm>
          <a:blipFill dpi="0" rotWithShape="1">
            <a:blip r:embed="rId2">
              <a:alphaModFix amt="60000"/>
            </a:blip>
            <a:srcRect/>
            <a:stretch>
              <a:fillRect/>
            </a:stretch>
          </a:blipFill>
        </p:spPr>
        <p:txBody>
          <a:bodyPr/>
          <a:lstStyle>
            <a:lvl1pPr marL="0" indent="0">
              <a:buNone/>
              <a:defRPr>
                <a:solidFill>
                  <a:schemeClr val="tx1"/>
                </a:solidFill>
              </a:defRPr>
            </a:lvl1pPr>
          </a:lstStyle>
          <a:p>
            <a:r>
              <a:rPr lang="en-US" dirty="0"/>
              <a:t>Click icon to add picture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962522" y="1005779"/>
            <a:ext cx="6615116" cy="530294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6185975"/>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with Picture 18">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6" y="4531056"/>
            <a:ext cx="6209067" cy="1691943"/>
          </a:xfrm>
        </p:spPr>
        <p:txBody>
          <a:bodyPr anchor="b">
            <a:noAutofit/>
          </a:bodyPr>
          <a:lstStyle>
            <a:lvl1pPr>
              <a:defRPr sz="6000" cap="all" baseline="0">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defRPr>
            </a:lvl1pPr>
          </a:lstStyle>
          <a:p>
            <a:fld id="{5C5D9B6A-47DB-D845-97C7-9775E46E650D}" type="datetime1">
              <a:rPr lang="en-US" smtClean="0"/>
              <a:pPr/>
              <a:t>1/14/2026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34027" y="630937"/>
            <a:ext cx="6209067" cy="3504335"/>
          </a:xfrm>
          <a:blipFill dpi="0" rotWithShape="1">
            <a:blip r:embed="rId2">
              <a:alphaModFix amt="60000"/>
            </a:blip>
            <a:srcRect/>
            <a:stretch>
              <a:fillRect/>
            </a:stretch>
          </a:blipFill>
        </p:spPr>
        <p:txBody>
          <a:bodyPr/>
          <a:lstStyle>
            <a:lvl1pPr marL="0" indent="0">
              <a:buNone/>
              <a:defRPr>
                <a:solidFill>
                  <a:schemeClr val="tx1"/>
                </a:solidFill>
              </a:defRPr>
            </a:lvl1pPr>
          </a:lstStyle>
          <a:p>
            <a:r>
              <a:rPr lang="en-US" dirty="0"/>
              <a:t>Click icon to add picture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7229479" y="630937"/>
            <a:ext cx="4328485" cy="5592064"/>
          </a:xfrm>
        </p:spPr>
        <p:txBody>
          <a:bodyPr anchor="b">
            <a:normAutofit/>
          </a:bodyPr>
          <a:lstStyle>
            <a:lvl1pPr>
              <a:lnSpc>
                <a:spcPct val="120000"/>
              </a:lnSpc>
              <a:spcAft>
                <a:spcPts val="0"/>
              </a:spcAft>
              <a:defRPr sz="1600" b="0" i="0">
                <a:solidFill>
                  <a:schemeClr val="tx1"/>
                </a:solidFill>
                <a:latin typeface="+mn-lt"/>
              </a:defRPr>
            </a:lvl1pPr>
            <a:lvl2pPr>
              <a:lnSpc>
                <a:spcPct val="120000"/>
              </a:lnSpc>
              <a:spcAft>
                <a:spcPts val="0"/>
              </a:spcAft>
              <a:defRPr sz="1600" b="0" i="0">
                <a:solidFill>
                  <a:schemeClr val="tx1"/>
                </a:solidFill>
                <a:latin typeface="+mn-lt"/>
              </a:defRPr>
            </a:lvl2pPr>
            <a:lvl3pPr>
              <a:lnSpc>
                <a:spcPct val="120000"/>
              </a:lnSpc>
              <a:spcAft>
                <a:spcPts val="0"/>
              </a:spcAft>
              <a:defRPr sz="1600" b="0" i="0">
                <a:solidFill>
                  <a:schemeClr val="tx1"/>
                </a:solidFill>
                <a:latin typeface="+mn-lt"/>
              </a:defRPr>
            </a:lvl3pPr>
            <a:lvl4pPr>
              <a:lnSpc>
                <a:spcPct val="120000"/>
              </a:lnSpc>
              <a:spcAft>
                <a:spcPts val="0"/>
              </a:spcAft>
              <a:defRPr sz="1600" b="0" i="0">
                <a:solidFill>
                  <a:schemeClr val="tx1"/>
                </a:solidFill>
                <a:latin typeface="+mn-lt"/>
              </a:defRPr>
            </a:lvl4pPr>
            <a:lvl5pPr>
              <a:lnSpc>
                <a:spcPct val="120000"/>
              </a:lnSpc>
              <a:spcAft>
                <a:spcPts val="0"/>
              </a:spcAft>
              <a:defRPr sz="1600" b="0" i="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5082133"/>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umber Larg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634015" y="5109526"/>
            <a:ext cx="6209079" cy="1113474"/>
          </a:xfrm>
        </p:spPr>
        <p:txBody>
          <a:bodyPr>
            <a:normAutofit/>
          </a:bodyPr>
          <a:lstStyle>
            <a:lvl1pPr>
              <a:lnSpc>
                <a:spcPct val="120000"/>
              </a:lnSpc>
              <a:defRPr sz="2800" b="0">
                <a:solidFill>
                  <a:schemeClr val="tx1"/>
                </a:solidFill>
                <a:latin typeface="+mj-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634022" y="1011935"/>
            <a:ext cx="10923942" cy="3716591"/>
          </a:xfrm>
        </p:spPr>
        <p:txBody>
          <a:bodyPr anchor="b">
            <a:noAutofit/>
          </a:bodyPr>
          <a:lstStyle>
            <a:lvl1pPr marL="0" indent="0">
              <a:lnSpc>
                <a:spcPct val="90000"/>
              </a:lnSpc>
              <a:spcBef>
                <a:spcPts val="0"/>
              </a:spcBef>
              <a:buNone/>
              <a:defRPr sz="28000" b="0" i="0">
                <a:solidFill>
                  <a:schemeClr val="tx1"/>
                </a:solidFill>
                <a:latin typeface="+mn-lt"/>
              </a:defRPr>
            </a:lvl1pPr>
          </a:lstStyle>
          <a:p>
            <a:pPr lvl="0"/>
            <a:r>
              <a:rPr lang="en-US" dirty="0"/>
              <a:t>##%</a:t>
            </a:r>
          </a:p>
        </p:txBody>
      </p:sp>
    </p:spTree>
    <p:extLst>
      <p:ext uri="{BB962C8B-B14F-4D97-AF65-F5344CB8AC3E}">
        <p14:creationId xmlns:p14="http://schemas.microsoft.com/office/powerpoint/2010/main" val="56780246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30" y="1001715"/>
            <a:ext cx="4714880" cy="3360095"/>
          </a:xfrm>
        </p:spPr>
        <p:txBody>
          <a:bodyPr anchor="t">
            <a:noAutofit/>
          </a:bodyPr>
          <a:lstStyle>
            <a:lvl1pPr algn="l">
              <a:defRPr sz="6000" u="sng"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34030" y="4728526"/>
            <a:ext cx="4714880" cy="1494474"/>
          </a:xfrm>
        </p:spPr>
        <p:txBody>
          <a:bodyPr anchor="b">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634030" y="3586"/>
            <a:ext cx="3154768" cy="630936"/>
          </a:xfrm>
        </p:spPr>
        <p:txBody>
          <a:bodyPr/>
          <a:lstStyle>
            <a:lvl1pPr>
              <a:defRPr>
                <a:solidFill>
                  <a:schemeClr val="bg1"/>
                </a:solidFill>
              </a:defRPr>
            </a:lvl1pPr>
          </a:lstStyle>
          <a:p>
            <a:r>
              <a:rPr lang="en-US" dirty="0"/>
              <a:t>SHAPING THE FUTURE OF OUR INDUSTRY</a:t>
            </a:r>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3845379" y="3586"/>
            <a:ext cx="898310" cy="630936"/>
          </a:xfrm>
        </p:spPr>
        <p:txBody>
          <a:bodyPr/>
          <a:lstStyle>
            <a:lvl1pPr>
              <a:defRPr>
                <a:solidFill>
                  <a:schemeClr val="bg1"/>
                </a:solidFill>
              </a:defRPr>
            </a:lvl1pPr>
          </a:lstStyle>
          <a:p>
            <a:fld id="{CDAA7185-3F7E-9249-BB9E-706C38E229BC}" type="datetime1">
              <a:rPr lang="en-US" smtClean="0"/>
              <a:pPr/>
              <a:t>1/14/2026</a:t>
            </a:fld>
            <a:endParaRPr lang="en-US" dirty="0"/>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00270" y="3586"/>
            <a:ext cx="548640" cy="630936"/>
          </a:xfrm>
        </p:spPr>
        <p:txBody>
          <a:bodyPr/>
          <a:lstStyle>
            <a:lvl1pPr>
              <a:defRPr>
                <a:solidFill>
                  <a:schemeClr val="bg1"/>
                </a:solidFill>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905502" y="0"/>
            <a:ext cx="6286498" cy="6858000"/>
          </a:xfrm>
          <a:blipFill dpi="0" rotWithShape="1">
            <a:blip r:embed="rId2">
              <a:alphaModFix amt="60000"/>
            </a:blip>
            <a:srcRect/>
            <a:stretch>
              <a:fillRect/>
            </a:stretch>
          </a:blipFill>
        </p:spPr>
        <p:txBody>
          <a:bodyPr/>
          <a:lstStyle/>
          <a:p>
            <a:r>
              <a:rPr lang="en-US" dirty="0"/>
              <a:t>Click icon to add picture</a:t>
            </a:r>
          </a:p>
        </p:txBody>
      </p:sp>
    </p:spTree>
    <p:extLst>
      <p:ext uri="{BB962C8B-B14F-4D97-AF65-F5344CB8AC3E}">
        <p14:creationId xmlns:p14="http://schemas.microsoft.com/office/powerpoint/2010/main" val="128457695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umber Larg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133603" y="5109526"/>
            <a:ext cx="7916856" cy="1113474"/>
          </a:xfrm>
        </p:spPr>
        <p:txBody>
          <a:bodyPr>
            <a:normAutofit/>
          </a:bodyPr>
          <a:lstStyle>
            <a:lvl1pPr algn="ctr">
              <a:lnSpc>
                <a:spcPct val="110000"/>
              </a:lnSpc>
              <a:defRPr sz="2800" b="0">
                <a:solidFill>
                  <a:schemeClr val="bg1"/>
                </a:solidFill>
                <a:latin typeface="+mj-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634029" y="1011935"/>
            <a:ext cx="10923935" cy="3716591"/>
          </a:xfrm>
        </p:spPr>
        <p:txBody>
          <a:bodyPr anchor="b">
            <a:noAutofit/>
          </a:bodyPr>
          <a:lstStyle>
            <a:lvl1pPr marL="0" indent="0" algn="ctr">
              <a:lnSpc>
                <a:spcPct val="90000"/>
              </a:lnSpc>
              <a:buNone/>
              <a:defRPr sz="28000" b="0" i="0">
                <a:solidFill>
                  <a:schemeClr val="bg1"/>
                </a:solidFill>
                <a:latin typeface="+mn-lt"/>
              </a:defRPr>
            </a:lvl1pPr>
          </a:lstStyle>
          <a:p>
            <a:pPr lvl="0"/>
            <a:r>
              <a:rPr lang="en-US" dirty="0"/>
              <a:t>##%</a:t>
            </a:r>
          </a:p>
        </p:txBody>
      </p:sp>
    </p:spTree>
    <p:extLst>
      <p:ext uri="{BB962C8B-B14F-4D97-AF65-F5344CB8AC3E}">
        <p14:creationId xmlns:p14="http://schemas.microsoft.com/office/powerpoint/2010/main" val="23748766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umber Large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133603" y="5109526"/>
            <a:ext cx="7916856" cy="1245554"/>
          </a:xfrm>
        </p:spPr>
        <p:txBody>
          <a:bodyPr>
            <a:normAutofit/>
          </a:bodyPr>
          <a:lstStyle>
            <a:lvl1pPr algn="ctr">
              <a:lnSpc>
                <a:spcPct val="110000"/>
              </a:lnSpc>
              <a:defRPr sz="2800" b="0" u="none">
                <a:solidFill>
                  <a:schemeClr val="tx1"/>
                </a:solidFill>
                <a:latin typeface="+mj-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634029" y="1011936"/>
            <a:ext cx="10923935" cy="3665730"/>
          </a:xfrm>
        </p:spPr>
        <p:txBody>
          <a:bodyPr anchor="t">
            <a:noAutofit/>
          </a:bodyPr>
          <a:lstStyle>
            <a:lvl1pPr marL="0" indent="0" algn="ctr">
              <a:lnSpc>
                <a:spcPct val="90000"/>
              </a:lnSpc>
              <a:buNone/>
              <a:defRPr sz="28000" b="0" i="0" u="sng">
                <a:solidFill>
                  <a:schemeClr val="tx1"/>
                </a:solidFill>
                <a:latin typeface="+mn-lt"/>
              </a:defRPr>
            </a:lvl1pPr>
          </a:lstStyle>
          <a:p>
            <a:pPr lvl="0"/>
            <a:r>
              <a:rPr lang="en-US" dirty="0"/>
              <a:t>##%</a:t>
            </a:r>
          </a:p>
        </p:txBody>
      </p:sp>
    </p:spTree>
    <p:extLst>
      <p:ext uri="{BB962C8B-B14F-4D97-AF65-F5344CB8AC3E}">
        <p14:creationId xmlns:p14="http://schemas.microsoft.com/office/powerpoint/2010/main" val="3335409294"/>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Number Large 4">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8164508" y="1001715"/>
            <a:ext cx="3393455" cy="5221285"/>
          </a:xfrm>
        </p:spPr>
        <p:txBody>
          <a:bodyPr anchor="b">
            <a:normAutofit/>
          </a:bodyPr>
          <a:lstStyle>
            <a:lvl1pPr algn="l">
              <a:lnSpc>
                <a:spcPct val="110000"/>
              </a:lnSpc>
              <a:defRPr sz="2000" b="1" i="0" u="none">
                <a:solidFill>
                  <a:schemeClr val="tx1"/>
                </a:solidFill>
                <a:latin typeface="+mj-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634029" y="1040964"/>
            <a:ext cx="7144095" cy="5846064"/>
          </a:xfrm>
        </p:spPr>
        <p:txBody>
          <a:bodyPr anchor="b">
            <a:noAutofit/>
          </a:bodyPr>
          <a:lstStyle>
            <a:lvl1pPr marL="0" indent="0" algn="l">
              <a:lnSpc>
                <a:spcPct val="90000"/>
              </a:lnSpc>
              <a:buNone/>
              <a:defRPr sz="28000" b="0" i="0" u="sng">
                <a:solidFill>
                  <a:schemeClr val="tx1"/>
                </a:solidFill>
                <a:latin typeface="+mn-lt"/>
              </a:defRPr>
            </a:lvl1pPr>
          </a:lstStyle>
          <a:p>
            <a:pPr lvl="0"/>
            <a:r>
              <a:rPr lang="en-US" dirty="0"/>
              <a:t>##%</a:t>
            </a:r>
          </a:p>
        </p:txBody>
      </p:sp>
    </p:spTree>
    <p:extLst>
      <p:ext uri="{BB962C8B-B14F-4D97-AF65-F5344CB8AC3E}">
        <p14:creationId xmlns:p14="http://schemas.microsoft.com/office/powerpoint/2010/main" val="2147816560"/>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Number Large 5">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8164508" y="1001715"/>
            <a:ext cx="3393455" cy="5221285"/>
          </a:xfrm>
        </p:spPr>
        <p:txBody>
          <a:bodyPr anchor="b">
            <a:normAutofit/>
          </a:bodyPr>
          <a:lstStyle>
            <a:lvl1pPr algn="l">
              <a:lnSpc>
                <a:spcPct val="110000"/>
              </a:lnSpc>
              <a:defRPr sz="2000" b="1" i="0" u="none">
                <a:solidFill>
                  <a:schemeClr val="accent1"/>
                </a:solidFill>
                <a:latin typeface="+mj-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634029" y="1040964"/>
            <a:ext cx="7144095" cy="5846064"/>
          </a:xfrm>
        </p:spPr>
        <p:txBody>
          <a:bodyPr anchor="b">
            <a:noAutofit/>
          </a:bodyPr>
          <a:lstStyle>
            <a:lvl1pPr marL="0" indent="0" algn="l">
              <a:lnSpc>
                <a:spcPct val="90000"/>
              </a:lnSpc>
              <a:buNone/>
              <a:defRPr sz="28000" b="0" i="0" u="sng">
                <a:solidFill>
                  <a:schemeClr val="accent1"/>
                </a:solidFill>
                <a:latin typeface="+mn-lt"/>
              </a:defRPr>
            </a:lvl1pPr>
          </a:lstStyle>
          <a:p>
            <a:pPr lvl="0"/>
            <a:r>
              <a:rPr lang="en-US" dirty="0"/>
              <a:t>##%</a:t>
            </a:r>
          </a:p>
        </p:txBody>
      </p:sp>
    </p:spTree>
    <p:extLst>
      <p:ext uri="{BB962C8B-B14F-4D97-AF65-F5344CB8AC3E}">
        <p14:creationId xmlns:p14="http://schemas.microsoft.com/office/powerpoint/2010/main" val="2672661957"/>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tatem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795663"/>
            <a:ext cx="11579352" cy="1133856"/>
          </a:xfrm>
        </p:spPr>
        <p:txBody>
          <a:bodyPr/>
          <a:lstStyle>
            <a:lvl1pPr>
              <a:defRPr cap="all"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bg1"/>
                </a:solidFill>
              </a:defRPr>
            </a:lvl1pPr>
          </a:lstStyle>
          <a:p>
            <a:fld id="{DA2AD571-8A42-FC4D-8DD1-0DD76ABF057B}" type="datetime1">
              <a:rPr lang="en-US" smtClean="0"/>
              <a:pPr/>
              <a:t>1/14/2026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7" y="1001715"/>
            <a:ext cx="8502777" cy="5221286"/>
          </a:xfrm>
        </p:spPr>
        <p:txBody>
          <a:bodyPr anchor="ctr">
            <a:noAutofit/>
          </a:bodyPr>
          <a:lstStyle>
            <a:lvl1pPr marL="0" indent="0">
              <a:lnSpc>
                <a:spcPct val="100000"/>
              </a:lnSpc>
              <a:buNone/>
              <a:defRPr sz="5400" b="1" u="sng">
                <a:solidFill>
                  <a:schemeClr val="bg1"/>
                </a:solidFill>
              </a:defRPr>
            </a:lvl1pPr>
            <a:lvl2pPr marL="228600" indent="0">
              <a:lnSpc>
                <a:spcPct val="100000"/>
              </a:lnSpc>
              <a:buNone/>
              <a:defRPr sz="4800" b="1" u="sng">
                <a:solidFill>
                  <a:schemeClr val="bg1"/>
                </a:solidFill>
              </a:defRPr>
            </a:lvl2pPr>
            <a:lvl3pPr marL="457200" indent="0">
              <a:lnSpc>
                <a:spcPct val="100000"/>
              </a:lnSpc>
              <a:buNone/>
              <a:defRPr sz="4400" b="1" u="sng">
                <a:solidFill>
                  <a:schemeClr val="bg1"/>
                </a:solidFill>
              </a:defRPr>
            </a:lvl3pPr>
            <a:lvl4pPr marL="685800" indent="0">
              <a:lnSpc>
                <a:spcPct val="100000"/>
              </a:lnSpc>
              <a:buNone/>
              <a:defRPr sz="4000" b="1" u="sng">
                <a:solidFill>
                  <a:schemeClr val="bg1"/>
                </a:solidFill>
              </a:defRPr>
            </a:lvl4pPr>
            <a:lvl5pPr marL="914400" indent="0">
              <a:lnSpc>
                <a:spcPct val="100000"/>
              </a:lnSpc>
              <a:buNone/>
              <a:defRPr sz="3600" b="1" u="sng">
                <a:solidFill>
                  <a:schemeClr val="bg1"/>
                </a:solidFill>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8987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tatement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700784"/>
            <a:ext cx="11579352" cy="1133856"/>
          </a:xfrm>
        </p:spPr>
        <p:txBody>
          <a:bodyPr/>
          <a:lstStyle>
            <a:lvl1pPr>
              <a:defRPr cap="all"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bg1"/>
                </a:solidFill>
              </a:defRPr>
            </a:lvl1pPr>
          </a:lstStyle>
          <a:p>
            <a:fld id="{43F588B4-CB59-614E-93AB-9F331D0D8D83}" type="datetime1">
              <a:rPr lang="en-US" smtClean="0"/>
              <a:pPr/>
              <a:t>1/14/2026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34029" y="1764792"/>
            <a:ext cx="8481400" cy="4458208"/>
          </a:xfrm>
        </p:spPr>
        <p:txBody>
          <a:bodyPr anchor="b">
            <a:noAutofit/>
          </a:bodyPr>
          <a:lstStyle>
            <a:lvl1pPr marL="0" indent="0">
              <a:lnSpc>
                <a:spcPct val="100000"/>
              </a:lnSpc>
              <a:buNone/>
              <a:defRPr sz="5000" b="1">
                <a:solidFill>
                  <a:schemeClr val="bg1"/>
                </a:solidFill>
              </a:defRPr>
            </a:lvl1pPr>
            <a:lvl2pPr marL="228600" indent="0">
              <a:lnSpc>
                <a:spcPct val="100000"/>
              </a:lnSpc>
              <a:buNone/>
              <a:defRPr sz="4400" b="1">
                <a:solidFill>
                  <a:schemeClr val="bg1"/>
                </a:solidFill>
              </a:defRPr>
            </a:lvl2pPr>
            <a:lvl3pPr marL="457200" indent="0">
              <a:lnSpc>
                <a:spcPct val="100000"/>
              </a:lnSpc>
              <a:buNone/>
              <a:defRPr sz="4000" b="1">
                <a:solidFill>
                  <a:schemeClr val="bg1"/>
                </a:solidFill>
              </a:defRPr>
            </a:lvl3pPr>
            <a:lvl4pPr marL="685800" indent="0">
              <a:lnSpc>
                <a:spcPct val="100000"/>
              </a:lnSpc>
              <a:buNone/>
              <a:defRPr sz="3600" b="1">
                <a:solidFill>
                  <a:schemeClr val="bg1"/>
                </a:solidFill>
              </a:defRPr>
            </a:lvl4pPr>
            <a:lvl5pPr marL="914400" indent="0">
              <a:lnSpc>
                <a:spcPct val="100000"/>
              </a:lnSpc>
              <a:buNone/>
              <a:defRPr sz="3200" b="1">
                <a:solidFill>
                  <a:schemeClr val="bg1"/>
                </a:solidFill>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95408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tatement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891284"/>
            <a:ext cx="11579352" cy="1133856"/>
          </a:xfrm>
        </p:spPr>
        <p:txBody>
          <a:bodyPr/>
          <a:lstStyle>
            <a:lvl1pPr>
              <a:defRPr cap="all"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bg1"/>
                </a:solidFill>
              </a:defRPr>
            </a:lvl1pPr>
          </a:lstStyle>
          <a:p>
            <a:fld id="{EA8851A9-1959-C54C-A050-24BB5C598FE4}" type="datetime1">
              <a:rPr lang="en-US" smtClean="0"/>
              <a:pPr/>
              <a:t>1/14/2026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34029" y="1011936"/>
            <a:ext cx="8481400" cy="5211064"/>
          </a:xfrm>
        </p:spPr>
        <p:txBody>
          <a:bodyPr anchor="t">
            <a:noAutofit/>
          </a:bodyPr>
          <a:lstStyle>
            <a:lvl1pPr marL="0" indent="0">
              <a:lnSpc>
                <a:spcPct val="100000"/>
              </a:lnSpc>
              <a:buNone/>
              <a:defRPr sz="5000" b="1">
                <a:solidFill>
                  <a:schemeClr val="bg1"/>
                </a:solidFill>
              </a:defRPr>
            </a:lvl1pPr>
            <a:lvl2pPr marL="228600" indent="0">
              <a:lnSpc>
                <a:spcPct val="100000"/>
              </a:lnSpc>
              <a:buNone/>
              <a:defRPr sz="4400" b="1">
                <a:solidFill>
                  <a:schemeClr val="bg1"/>
                </a:solidFill>
              </a:defRPr>
            </a:lvl2pPr>
            <a:lvl3pPr marL="457200" indent="0">
              <a:lnSpc>
                <a:spcPct val="100000"/>
              </a:lnSpc>
              <a:buNone/>
              <a:defRPr sz="4000" b="1">
                <a:solidFill>
                  <a:schemeClr val="bg1"/>
                </a:solidFill>
              </a:defRPr>
            </a:lvl3pPr>
            <a:lvl4pPr marL="685800" indent="0">
              <a:lnSpc>
                <a:spcPct val="100000"/>
              </a:lnSpc>
              <a:buNone/>
              <a:defRPr sz="3600" b="1">
                <a:solidFill>
                  <a:schemeClr val="bg1"/>
                </a:solidFill>
              </a:defRPr>
            </a:lvl4pPr>
            <a:lvl5pPr marL="914400" indent="0">
              <a:lnSpc>
                <a:spcPct val="100000"/>
              </a:lnSpc>
              <a:buNone/>
              <a:defRPr sz="3200" b="1">
                <a:solidFill>
                  <a:schemeClr val="bg1"/>
                </a:solidFill>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68504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tatement 4">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891284"/>
            <a:ext cx="11579352" cy="1133856"/>
          </a:xfrm>
        </p:spPr>
        <p:txBody>
          <a:bodyPr/>
          <a:lstStyle>
            <a:lvl1pPr>
              <a:defRPr cap="all" baseline="0">
                <a:solidFill>
                  <a:schemeClr val="accent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accent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accent1"/>
                </a:solidFill>
              </a:defRPr>
            </a:lvl1pPr>
          </a:lstStyle>
          <a:p>
            <a:fld id="{432BBD40-9FB7-E148-AC1B-3919D230BEB1}" type="datetime1">
              <a:rPr lang="en-US" smtClean="0"/>
              <a:pPr/>
              <a:t>1/14/2026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accent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34028" y="1011936"/>
            <a:ext cx="9074511" cy="5211064"/>
          </a:xfrm>
        </p:spPr>
        <p:txBody>
          <a:bodyPr anchor="b">
            <a:noAutofit/>
          </a:bodyPr>
          <a:lstStyle>
            <a:lvl1pPr marL="0" indent="0">
              <a:lnSpc>
                <a:spcPct val="100000"/>
              </a:lnSpc>
              <a:buNone/>
              <a:defRPr sz="6000" b="1" i="0" u="sng">
                <a:solidFill>
                  <a:schemeClr val="accent1"/>
                </a:solidFill>
                <a:latin typeface="+mj-lt"/>
              </a:defRPr>
            </a:lvl1pPr>
            <a:lvl2pPr marL="228600" indent="0">
              <a:lnSpc>
                <a:spcPct val="100000"/>
              </a:lnSpc>
              <a:buNone/>
              <a:defRPr sz="4400" b="1" i="0">
                <a:solidFill>
                  <a:schemeClr val="accent1"/>
                </a:solidFill>
                <a:latin typeface="+mj-lt"/>
              </a:defRPr>
            </a:lvl2pPr>
            <a:lvl3pPr marL="457200" indent="0">
              <a:lnSpc>
                <a:spcPct val="100000"/>
              </a:lnSpc>
              <a:buNone/>
              <a:defRPr sz="4000" b="1" i="0">
                <a:solidFill>
                  <a:schemeClr val="accent1"/>
                </a:solidFill>
                <a:latin typeface="+mj-lt"/>
              </a:defRPr>
            </a:lvl3pPr>
            <a:lvl4pPr marL="685800" indent="0">
              <a:lnSpc>
                <a:spcPct val="100000"/>
              </a:lnSpc>
              <a:buNone/>
              <a:defRPr sz="3600" b="1" i="0">
                <a:solidFill>
                  <a:schemeClr val="accent1"/>
                </a:solidFill>
                <a:latin typeface="+mj-lt"/>
              </a:defRPr>
            </a:lvl4pPr>
            <a:lvl5pPr marL="914400" indent="0">
              <a:lnSpc>
                <a:spcPct val="100000"/>
              </a:lnSpc>
              <a:buNone/>
              <a:defRPr sz="3200" b="1" i="0">
                <a:solidFill>
                  <a:schemeClr val="accent1"/>
                </a:solidFill>
                <a:latin typeface="+mj-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0430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577005" y="5475284"/>
            <a:ext cx="9037984" cy="747715"/>
          </a:xfrm>
        </p:spPr>
        <p:txBody>
          <a:bodyPr anchor="ctr">
            <a:normAutofit/>
          </a:bodyPr>
          <a:lstStyle>
            <a:lvl1pPr>
              <a:lnSpc>
                <a:spcPct val="120000"/>
              </a:lnSpc>
              <a:defRPr sz="2000" u="none">
                <a:solidFill>
                  <a:schemeClr val="bg1"/>
                </a:solidFill>
                <a:latin typeface="+mj-lt"/>
              </a:defRPr>
            </a:lvl1pPr>
          </a:lstStyle>
          <a:p>
            <a:r>
              <a:rPr lang="en-US" dirty="0"/>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bg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bg1"/>
                </a:solidFill>
              </a:defRPr>
            </a:lvl1pPr>
          </a:lstStyle>
          <a:p>
            <a:fld id="{6B7B831F-0525-DF47-A6D2-509FE238C6D0}" type="datetime1">
              <a:rPr lang="en-US" smtClean="0"/>
              <a:pPr/>
              <a:t>1/14/2026</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577004" y="1005779"/>
            <a:ext cx="9037985" cy="4103745"/>
          </a:xfrm>
        </p:spPr>
        <p:txBody>
          <a:bodyPr anchor="ctr">
            <a:normAutofit/>
          </a:bodyPr>
          <a:lstStyle>
            <a:lvl1pPr marL="164592" indent="-164592">
              <a:lnSpc>
                <a:spcPct val="100000"/>
              </a:lnSpc>
              <a:spcBef>
                <a:spcPts val="0"/>
              </a:spcBef>
              <a:buNone/>
              <a:defRPr sz="6000">
                <a:solidFill>
                  <a:schemeClr val="bg1"/>
                </a:solidFill>
                <a:latin typeface="+mj-lt"/>
              </a:defRPr>
            </a:lvl1pPr>
          </a:lstStyle>
          <a:p>
            <a:pPr lvl="0"/>
            <a:r>
              <a:rPr lang="en-US" dirty="0"/>
              <a:t>Click to add Quote</a:t>
            </a:r>
          </a:p>
        </p:txBody>
      </p:sp>
    </p:spTree>
    <p:extLst>
      <p:ext uri="{BB962C8B-B14F-4D97-AF65-F5344CB8AC3E}">
        <p14:creationId xmlns:p14="http://schemas.microsoft.com/office/powerpoint/2010/main" val="30690378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Quot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569066" y="5475285"/>
            <a:ext cx="9045923" cy="747715"/>
          </a:xfrm>
        </p:spPr>
        <p:txBody>
          <a:bodyPr anchor="ctr">
            <a:normAutofit/>
          </a:bodyPr>
          <a:lstStyle>
            <a:lvl1pPr>
              <a:lnSpc>
                <a:spcPct val="120000"/>
              </a:lnSpc>
              <a:defRPr sz="2000" u="none">
                <a:solidFill>
                  <a:schemeClr val="tx1"/>
                </a:solidFill>
                <a:latin typeface="+mj-lt"/>
              </a:defRPr>
            </a:lvl1pPr>
          </a:lstStyle>
          <a:p>
            <a:r>
              <a:rPr lang="en-US" dirty="0"/>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tx1"/>
                </a:solidFill>
              </a:defRPr>
            </a:lvl1pPr>
          </a:lstStyle>
          <a:p>
            <a:fld id="{543EBDBC-CFAC-9946-A2F3-D6402690E4D2}" type="datetime1">
              <a:rPr lang="en-US" smtClean="0"/>
              <a:pPr/>
              <a:t>1/14/2026</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569066" y="1001715"/>
            <a:ext cx="9053874" cy="4107810"/>
          </a:xfrm>
        </p:spPr>
        <p:txBody>
          <a:bodyPr anchor="b">
            <a:normAutofit/>
          </a:bodyPr>
          <a:lstStyle>
            <a:lvl1pPr marL="164592" indent="-164592">
              <a:lnSpc>
                <a:spcPct val="100000"/>
              </a:lnSpc>
              <a:spcBef>
                <a:spcPts val="0"/>
              </a:spcBef>
              <a:buNone/>
              <a:defRPr sz="6000">
                <a:solidFill>
                  <a:schemeClr val="tx1"/>
                </a:solidFill>
                <a:latin typeface="+mj-lt"/>
              </a:defRPr>
            </a:lvl1pPr>
          </a:lstStyle>
          <a:p>
            <a:pPr lvl="0"/>
            <a:r>
              <a:rPr lang="en-US" dirty="0"/>
              <a:t>Click to add Quote</a:t>
            </a:r>
          </a:p>
        </p:txBody>
      </p:sp>
    </p:spTree>
    <p:extLst>
      <p:ext uri="{BB962C8B-B14F-4D97-AF65-F5344CB8AC3E}">
        <p14:creationId xmlns:p14="http://schemas.microsoft.com/office/powerpoint/2010/main" val="63340300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28" y="1011936"/>
            <a:ext cx="7538425" cy="3172503"/>
          </a:xfrm>
        </p:spPr>
        <p:txBody>
          <a:bodyPr anchor="t">
            <a:normAutofit/>
          </a:bodyPr>
          <a:lstStyle>
            <a:lvl1pPr algn="l">
              <a:lnSpc>
                <a:spcPct val="90000"/>
              </a:lnSpc>
              <a:defRPr sz="6000" u="sng" cap="all" baseline="0">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34027" y="4728525"/>
            <a:ext cx="7538425" cy="1494475"/>
          </a:xfrm>
        </p:spPr>
        <p:txBody>
          <a:bodyPr anchor="b">
            <a:normAutofit/>
          </a:bodyPr>
          <a:lstStyle>
            <a:lvl1pPr marL="0" indent="0" algn="l">
              <a:lnSpc>
                <a:spcPct val="75000"/>
              </a:lnSpc>
              <a:spcBef>
                <a:spcPts val="0"/>
              </a:spcBef>
              <a:spcAft>
                <a:spcPts val="600"/>
              </a:spcAft>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lnSpc>
                <a:spcPct val="90000"/>
              </a:lnSpc>
              <a:defRPr>
                <a:latin typeface="+mj-lt"/>
              </a:defRPr>
            </a:lvl1pPr>
          </a:lstStyle>
          <a:p>
            <a:r>
              <a:rPr lang="en-US" dirty="0"/>
              <a:t>SHAPING THE FUTURE OF OUR INDUSTRY</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lnSpc>
                <a:spcPct val="90000"/>
              </a:lnSpc>
              <a:defRPr>
                <a:latin typeface="+mj-lt"/>
              </a:defRPr>
            </a:lvl1pPr>
          </a:lstStyle>
          <a:p>
            <a:fld id="{99A48728-1D9C-2F4B-9F0A-BC2AEDF455B4}" type="datetime1">
              <a:rPr lang="en-US" smtClean="0"/>
              <a:pPr/>
              <a:t>1/14/2026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lnSpc>
                <a:spcPct val="90000"/>
              </a:lnSpc>
              <a:defRPr>
                <a:latin typeface="+mj-l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3807941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3">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634028" y="5475285"/>
            <a:ext cx="9074512" cy="747715"/>
          </a:xfrm>
        </p:spPr>
        <p:txBody>
          <a:bodyPr anchor="ctr">
            <a:normAutofit/>
          </a:bodyPr>
          <a:lstStyle>
            <a:lvl1pPr>
              <a:lnSpc>
                <a:spcPct val="120000"/>
              </a:lnSpc>
              <a:defRPr sz="2000" u="none">
                <a:solidFill>
                  <a:schemeClr val="bg1"/>
                </a:solidFill>
                <a:latin typeface="+mj-lt"/>
              </a:defRPr>
            </a:lvl1pPr>
          </a:lstStyle>
          <a:p>
            <a:r>
              <a:rPr lang="en-US" dirty="0"/>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bg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bg1"/>
                </a:solidFill>
              </a:defRPr>
            </a:lvl1pPr>
          </a:lstStyle>
          <a:p>
            <a:fld id="{F542C378-8FD2-C449-B7AA-6F7022066293}" type="datetime1">
              <a:rPr lang="en-US" smtClean="0"/>
              <a:pPr/>
              <a:t>1/14/2026</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34028" y="1011936"/>
            <a:ext cx="9037985" cy="3716590"/>
          </a:xfrm>
        </p:spPr>
        <p:txBody>
          <a:bodyPr anchor="ctr">
            <a:normAutofit/>
          </a:bodyPr>
          <a:lstStyle>
            <a:lvl1pPr marL="164592" indent="-164592">
              <a:lnSpc>
                <a:spcPct val="100000"/>
              </a:lnSpc>
              <a:spcBef>
                <a:spcPts val="0"/>
              </a:spcBef>
              <a:buNone/>
              <a:defRPr sz="6000">
                <a:solidFill>
                  <a:schemeClr val="bg1"/>
                </a:solidFill>
                <a:latin typeface="+mj-lt"/>
              </a:defRPr>
            </a:lvl1pPr>
          </a:lstStyle>
          <a:p>
            <a:pPr lvl="0"/>
            <a:r>
              <a:rPr lang="en-US" dirty="0"/>
              <a:t>Click to add Quote</a:t>
            </a:r>
          </a:p>
        </p:txBody>
      </p:sp>
    </p:spTree>
    <p:extLst>
      <p:ext uri="{BB962C8B-B14F-4D97-AF65-F5344CB8AC3E}">
        <p14:creationId xmlns:p14="http://schemas.microsoft.com/office/powerpoint/2010/main" val="18158825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4">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634030" y="640203"/>
            <a:ext cx="10923934" cy="1099006"/>
          </a:xfrm>
        </p:spPr>
        <p:txBody>
          <a:bodyPr anchor="t">
            <a:normAutofit/>
          </a:bodyPr>
          <a:lstStyle>
            <a:lvl1pPr>
              <a:lnSpc>
                <a:spcPct val="120000"/>
              </a:lnSpc>
              <a:defRPr sz="2000" u="none">
                <a:solidFill>
                  <a:schemeClr val="tx1"/>
                </a:solidFill>
                <a:latin typeface="+mj-lt"/>
              </a:defRPr>
            </a:lvl1pPr>
          </a:lstStyle>
          <a:p>
            <a:r>
              <a:rPr lang="en-US" dirty="0"/>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tx1"/>
                </a:solidFill>
              </a:defRPr>
            </a:lvl1pPr>
          </a:lstStyle>
          <a:p>
            <a:fld id="{55AA9746-49E3-1D49-A044-597FC2272B5D}" type="datetime1">
              <a:rPr lang="en-US" smtClean="0"/>
              <a:pPr/>
              <a:t>1/14/2026</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34029" y="2120209"/>
            <a:ext cx="10923935" cy="4102791"/>
          </a:xfrm>
        </p:spPr>
        <p:txBody>
          <a:bodyPr anchor="b">
            <a:normAutofit/>
          </a:bodyPr>
          <a:lstStyle>
            <a:lvl1pPr marL="164592" indent="-164592">
              <a:lnSpc>
                <a:spcPct val="100000"/>
              </a:lnSpc>
              <a:spcBef>
                <a:spcPts val="0"/>
              </a:spcBef>
              <a:buNone/>
              <a:defRPr sz="6000" b="0" i="0">
                <a:solidFill>
                  <a:schemeClr val="tx1"/>
                </a:solidFill>
                <a:latin typeface="+mn-lt"/>
              </a:defRPr>
            </a:lvl1pPr>
          </a:lstStyle>
          <a:p>
            <a:pPr lvl="0"/>
            <a:r>
              <a:rPr lang="en-US" dirty="0"/>
              <a:t>Click to add Quote</a:t>
            </a:r>
          </a:p>
        </p:txBody>
      </p:sp>
    </p:spTree>
    <p:extLst>
      <p:ext uri="{BB962C8B-B14F-4D97-AF65-F5344CB8AC3E}">
        <p14:creationId xmlns:p14="http://schemas.microsoft.com/office/powerpoint/2010/main" val="3647606217"/>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5">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634030" y="1001715"/>
            <a:ext cx="10923934" cy="747715"/>
          </a:xfrm>
        </p:spPr>
        <p:txBody>
          <a:bodyPr anchor="t">
            <a:normAutofit/>
          </a:bodyPr>
          <a:lstStyle>
            <a:lvl1pPr>
              <a:lnSpc>
                <a:spcPct val="120000"/>
              </a:lnSpc>
              <a:defRPr sz="2000" u="none">
                <a:solidFill>
                  <a:schemeClr val="accent1"/>
                </a:solidFill>
                <a:latin typeface="+mj-lt"/>
              </a:defRPr>
            </a:lvl1pPr>
          </a:lstStyle>
          <a:p>
            <a:r>
              <a:rPr lang="en-US" dirty="0"/>
              <a:t>Quote Author</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accent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accent1"/>
                </a:solidFill>
              </a:defRPr>
            </a:lvl1pPr>
          </a:lstStyle>
          <a:p>
            <a:fld id="{55AA9746-49E3-1D49-A044-597FC2272B5D}" type="datetime1">
              <a:rPr lang="en-US" smtClean="0"/>
              <a:pPr/>
              <a:t>1/14/2026</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accent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34029" y="2120209"/>
            <a:ext cx="10923935" cy="4102791"/>
          </a:xfrm>
        </p:spPr>
        <p:txBody>
          <a:bodyPr anchor="b">
            <a:normAutofit/>
          </a:bodyPr>
          <a:lstStyle>
            <a:lvl1pPr marL="164592" indent="-164592">
              <a:lnSpc>
                <a:spcPct val="100000"/>
              </a:lnSpc>
              <a:spcBef>
                <a:spcPts val="0"/>
              </a:spcBef>
              <a:buNone/>
              <a:defRPr sz="6000" b="0" i="0">
                <a:solidFill>
                  <a:schemeClr val="accent1"/>
                </a:solidFill>
                <a:latin typeface="+mn-lt"/>
              </a:defRPr>
            </a:lvl1pPr>
          </a:lstStyle>
          <a:p>
            <a:pPr lvl="0"/>
            <a:r>
              <a:rPr lang="en-US" dirty="0"/>
              <a:t>Click to add Quote</a:t>
            </a:r>
          </a:p>
        </p:txBody>
      </p:sp>
    </p:spTree>
    <p:extLst>
      <p:ext uri="{BB962C8B-B14F-4D97-AF65-F5344CB8AC3E}">
        <p14:creationId xmlns:p14="http://schemas.microsoft.com/office/powerpoint/2010/main" val="2587229458"/>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774" y="1010613"/>
            <a:ext cx="10945189" cy="746759"/>
          </a:xfrm>
        </p:spPr>
        <p:txBody>
          <a:bodyPr/>
          <a:lstStyle>
            <a:lvl1pPr>
              <a:defRPr cap="all" baseline="0">
                <a:solidFill>
                  <a:schemeClr val="bg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bg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bg1"/>
                </a:solidFill>
              </a:defRPr>
            </a:lvl1pPr>
          </a:lstStyle>
          <a:p>
            <a:fld id="{CB7BE2A0-CBC1-A842-B334-0B3B571BCC28}" type="datetime1">
              <a:rPr lang="en-US" smtClean="0"/>
              <a:pPr/>
              <a:t>1/14/2026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34028" y="2129474"/>
            <a:ext cx="5271473" cy="40935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283941" y="2129475"/>
            <a:ext cx="5274021" cy="409352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37427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mparis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34028" y="1010614"/>
            <a:ext cx="10923934" cy="746760"/>
          </a:xfrm>
        </p:spPr>
        <p:txBody>
          <a:bodyPr/>
          <a:lstStyle>
            <a:lvl1pPr>
              <a:defRPr cap="all" baseline="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lvl1pPr>
              <a:defRPr>
                <a:solidFill>
                  <a:schemeClr val="bg1"/>
                </a:solidFill>
              </a:defRPr>
            </a:lvl1pPr>
          </a:lstStyle>
          <a:p>
            <a:r>
              <a:rPr lang="en-US" dirty="0"/>
              <a:t>SHAPING THE FUTURE OF OUR INDUSTRY</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lvl1pPr>
              <a:defRPr>
                <a:solidFill>
                  <a:schemeClr val="bg1"/>
                </a:solidFill>
              </a:defRPr>
            </a:lvl1pPr>
          </a:lstStyle>
          <a:p>
            <a:fld id="{354D687F-3261-A345-B9E7-76DD0579BB9D}" type="datetime1">
              <a:rPr lang="en-US" smtClean="0"/>
              <a:pPr/>
              <a:t>1/14/2026</a:t>
            </a:fld>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34028" y="2120575"/>
            <a:ext cx="5271474" cy="375613"/>
          </a:xfrm>
        </p:spPr>
        <p:txBody>
          <a:bodyPr anchor="b">
            <a:normAutofit/>
          </a:bodyPr>
          <a:lstStyle>
            <a:lvl1pPr marL="0" indent="0">
              <a:lnSpc>
                <a:spcPct val="90000"/>
              </a:lnSpc>
              <a:buNone/>
              <a:defRPr sz="20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283940" y="2120575"/>
            <a:ext cx="5274023" cy="375614"/>
          </a:xfrm>
        </p:spPr>
        <p:txBody>
          <a:bodyPr anchor="b">
            <a:normAutofit/>
          </a:bodyPr>
          <a:lstStyle>
            <a:lvl1pPr marL="0" indent="0">
              <a:lnSpc>
                <a:spcPct val="90000"/>
              </a:lnSpc>
              <a:buNone/>
              <a:defRPr sz="2000" b="1" cap="all"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34028" y="2877190"/>
            <a:ext cx="5266092" cy="334581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286500" y="2877190"/>
            <a:ext cx="5271464" cy="334581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46233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634029" y="1011936"/>
            <a:ext cx="10923935" cy="1865254"/>
          </a:xfrm>
        </p:spPr>
        <p:txBody>
          <a:bodyPr/>
          <a:lstStyle>
            <a:lvl1pPr>
              <a:defRPr cap="all" baseline="0">
                <a:solidFill>
                  <a:schemeClr val="bg1"/>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lvl1pPr>
              <a:defRPr>
                <a:solidFill>
                  <a:schemeClr val="bg1"/>
                </a:solidFill>
              </a:defRPr>
            </a:lvl1pPr>
          </a:lstStyle>
          <a:p>
            <a:r>
              <a:rPr lang="en-US" dirty="0"/>
              <a:t>SHAPING THE FUTURE OF OUR INDUSTRY</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lvl1pPr>
              <a:defRPr>
                <a:solidFill>
                  <a:schemeClr val="bg1"/>
                </a:solidFill>
              </a:defRPr>
            </a:lvl1pPr>
          </a:lstStyle>
          <a:p>
            <a:fld id="{25C9DF99-DDC2-894B-B2EC-BE93B405C6CB}" type="datetime1">
              <a:rPr lang="en-US" smtClean="0"/>
              <a:pPr/>
              <a:t>1/14/2026</a:t>
            </a:fld>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9275817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lvl1pPr>
              <a:defRPr>
                <a:solidFill>
                  <a:schemeClr val="bg1"/>
                </a:solidFill>
              </a:defRPr>
            </a:lvl1pPr>
          </a:lstStyle>
          <a:p>
            <a:r>
              <a:rPr lang="en-US" dirty="0"/>
              <a:t>SHAPING THE FUTURE OF OUR INDUSTRY</a:t>
            </a:r>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lvl1pPr>
              <a:defRPr>
                <a:solidFill>
                  <a:schemeClr val="bg1"/>
                </a:solidFill>
              </a:defRPr>
            </a:lvl1pPr>
          </a:lstStyle>
          <a:p>
            <a:fld id="{C7E1AAE6-D11F-2F46-A437-EC693200CDD7}" type="datetime1">
              <a:rPr lang="en-US" smtClean="0"/>
              <a:pPr/>
              <a:t>1/14/2026</a:t>
            </a:fld>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5503307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34029" y="996695"/>
            <a:ext cx="3763961" cy="1314426"/>
          </a:xfrm>
        </p:spPr>
        <p:txBody>
          <a:bodyPr anchor="t">
            <a:normAutofit/>
          </a:bodyPr>
          <a:lstStyle>
            <a:lvl1pPr>
              <a:defRPr sz="2800" cap="all" baseline="0">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lvl1pPr>
              <a:defRPr>
                <a:solidFill>
                  <a:schemeClr val="tx1"/>
                </a:solidFill>
              </a:defRPr>
            </a:lvl1pPr>
          </a:lstStyle>
          <a:p>
            <a:fld id="{3D95903C-EDC1-ED4F-958F-696903391605}" type="datetime1">
              <a:rPr lang="en-US" smtClean="0"/>
              <a:pPr/>
              <a:t>1/14/2026</a:t>
            </a:fld>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34028" y="2495234"/>
            <a:ext cx="3763961" cy="3727766"/>
          </a:xfrm>
        </p:spPr>
        <p:txBody>
          <a:bodyPr anchor="t">
            <a:normAutofit/>
          </a:bodyPr>
          <a:lstStyle>
            <a:lvl1pPr marL="0" indent="0">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4970474" y="1005779"/>
            <a:ext cx="6604492" cy="5217221"/>
          </a:xfrm>
        </p:spPr>
        <p:txBody>
          <a:bodyP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055492"/>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7" y="630936"/>
            <a:ext cx="3793283" cy="2246253"/>
          </a:xfrm>
        </p:spPr>
        <p:txBody>
          <a:bodyPr anchor="t">
            <a:normAutofit/>
          </a:bodyPr>
          <a:lstStyle>
            <a:lvl1pPr>
              <a:defRPr sz="2800" cap="all" baseline="0">
                <a:solidFill>
                  <a:schemeClr val="bg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lvl1pPr>
              <a:defRPr>
                <a:solidFill>
                  <a:schemeClr val="bg1"/>
                </a:solidFill>
              </a:defRPr>
            </a:lvl1pPr>
          </a:lstStyle>
          <a:p>
            <a:r>
              <a:rPr lang="en-US" dirty="0"/>
              <a:t>SHAPING THE FUTURE OF OUR INDUSTRY</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lvl1pPr>
              <a:defRPr>
                <a:solidFill>
                  <a:schemeClr val="bg1"/>
                </a:solidFill>
              </a:defRPr>
            </a:lvl1pPr>
          </a:lstStyle>
          <a:p>
            <a:fld id="{B0DC713B-25C9-B74A-9BBC-A695A5E98312}" type="datetime1">
              <a:rPr lang="en-US" smtClean="0"/>
              <a:pPr/>
              <a:t>1/14/2026</a:t>
            </a:fld>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34021" y="3242949"/>
            <a:ext cx="3763969" cy="3017826"/>
          </a:xfrm>
        </p:spPr>
        <p:txBody>
          <a:bodyPr anchor="b"/>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4962523" y="630937"/>
            <a:ext cx="6616830" cy="5592064"/>
          </a:xfrm>
          <a:blipFill dpi="0" rotWithShape="1">
            <a:blip r:embed="rId2">
              <a:alphaModFix amt="60000"/>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13264980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clus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8" y="982085"/>
            <a:ext cx="7538425" cy="1895105"/>
          </a:xfrm>
        </p:spPr>
        <p:txBody>
          <a:bodyPr anchor="b">
            <a:noAutofit/>
          </a:bodyPr>
          <a:lstStyle>
            <a:lvl1pPr>
              <a:defRPr sz="6000" cap="all" baseline="0">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91D5279E-0E3B-B54D-9B59-E121D9B3AFDB}" type="datetime1">
              <a:rPr lang="en-US" smtClean="0"/>
              <a:pPr/>
              <a:t>1/14/2026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34028" y="3242949"/>
            <a:ext cx="10923935" cy="2980051"/>
          </a:xfr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2394673"/>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29" y="1011936"/>
            <a:ext cx="8095016" cy="3335590"/>
          </a:xfrm>
        </p:spPr>
        <p:txBody>
          <a:bodyPr anchor="b">
            <a:normAutofit/>
          </a:bodyPr>
          <a:lstStyle>
            <a:lvl1pPr algn="l">
              <a:defRPr sz="6000" cap="all" baseline="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34029" y="4728526"/>
            <a:ext cx="8095015" cy="1117538"/>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SHAPING THE FUTURE OF OUR INDUSTRY</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07A5FDA9-B56F-3D40-BA5C-830FD973E5D1}" type="datetime1">
              <a:rPr lang="en-US" smtClean="0"/>
              <a:t>1/14/2026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789585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1381760"/>
            <a:ext cx="8481400" cy="1852292"/>
          </a:xfrm>
        </p:spPr>
        <p:txBody>
          <a:bodyPr anchor="b">
            <a:noAutofit/>
          </a:bodyPr>
          <a:lstStyle>
            <a:lvl1pPr>
              <a:defRPr sz="6000" cap="all" baseline="0">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4C9E747C-1B1C-1345-96BA-B9E64C23A7BC}" type="datetime1">
              <a:rPr lang="en-US" smtClean="0"/>
              <a:pPr/>
              <a:t>1/14/2026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34029" y="3614097"/>
            <a:ext cx="8481400" cy="1861187"/>
          </a:xfrm>
        </p:spPr>
        <p:txBody>
          <a:bodyPr>
            <a:noAutofit/>
          </a:bodyPr>
          <a:lstStyle>
            <a:lvl1pPr marL="0" indent="0">
              <a:buNone/>
              <a:defRPr sz="2400">
                <a:solidFill>
                  <a:schemeClr val="tx1"/>
                </a:solidFill>
              </a:defRPr>
            </a:lvl1pPr>
            <a:lvl2pPr marL="228600" indent="0">
              <a:buNone/>
              <a:defRPr sz="2000">
                <a:solidFill>
                  <a:schemeClr val="tx1"/>
                </a:solidFill>
              </a:defRPr>
            </a:lvl2pPr>
            <a:lvl3pPr marL="457200" indent="0">
              <a:buNone/>
              <a:defRPr sz="1800">
                <a:solidFill>
                  <a:schemeClr val="tx1"/>
                </a:solidFill>
              </a:defRPr>
            </a:lvl3pPr>
            <a:lvl4pPr marL="685800" indent="0">
              <a:buNone/>
              <a:defRPr sz="1600">
                <a:solidFill>
                  <a:schemeClr val="tx1"/>
                </a:solidFill>
              </a:defRPr>
            </a:lvl4pPr>
            <a:lvl5pPr marL="914400"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2122885"/>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clusion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29" y="1381760"/>
            <a:ext cx="7731038" cy="3346766"/>
          </a:xfrm>
        </p:spPr>
        <p:txBody>
          <a:bodyPr anchor="b">
            <a:noAutofit/>
          </a:bodyPr>
          <a:lstStyle>
            <a:lvl1pPr>
              <a:defRPr sz="6000" cap="all" baseline="0">
                <a:solidFill>
                  <a:schemeClr val="accent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accent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accent1"/>
                </a:solidFill>
              </a:defRPr>
            </a:lvl1pPr>
          </a:lstStyle>
          <a:p>
            <a:fld id="{09DA23C4-A9FB-DB4A-B7DD-A0A5161EF3E0}" type="datetime1">
              <a:rPr lang="en-US" smtClean="0"/>
              <a:pPr/>
              <a:t>1/14/2026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accent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34029" y="5109526"/>
            <a:ext cx="6595450" cy="1113474"/>
          </a:xfrm>
        </p:spPr>
        <p:txBody>
          <a:bodyPr>
            <a:noAutofit/>
          </a:bodyPr>
          <a:lstStyle>
            <a:lvl1pPr marL="0" indent="0">
              <a:buNone/>
              <a:defRPr sz="2000" b="1" i="0">
                <a:solidFill>
                  <a:schemeClr val="accent1"/>
                </a:solidFill>
                <a:latin typeface="+mj-lt"/>
              </a:defRPr>
            </a:lvl1pPr>
            <a:lvl2pPr marL="228600" indent="0">
              <a:buNone/>
              <a:defRPr sz="2000" b="1" i="0">
                <a:solidFill>
                  <a:schemeClr val="accent1"/>
                </a:solidFill>
                <a:latin typeface="+mj-lt"/>
              </a:defRPr>
            </a:lvl2pPr>
            <a:lvl3pPr marL="457200" indent="0">
              <a:buNone/>
              <a:defRPr sz="2000" b="1" i="0">
                <a:solidFill>
                  <a:schemeClr val="accent1"/>
                </a:solidFill>
                <a:latin typeface="+mj-lt"/>
              </a:defRPr>
            </a:lvl3pPr>
            <a:lvl4pPr marL="685800" indent="0">
              <a:buNone/>
              <a:defRPr sz="2000" b="1" i="0">
                <a:solidFill>
                  <a:schemeClr val="accent1"/>
                </a:solidFill>
                <a:latin typeface="+mj-lt"/>
              </a:defRPr>
            </a:lvl4pPr>
            <a:lvl5pPr marL="914400" indent="0">
              <a:buNone/>
              <a:defRPr sz="2000" b="1" i="0">
                <a:solidFill>
                  <a:schemeClr val="accent1"/>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602788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133602" y="1011936"/>
            <a:ext cx="7924802" cy="3350830"/>
          </a:xfrm>
        </p:spPr>
        <p:txBody>
          <a:bodyPr anchor="b">
            <a:normAutofit/>
          </a:bodyPr>
          <a:lstStyle>
            <a:lvl1pPr algn="ctr">
              <a:defRPr sz="6000" cap="all"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133602" y="4728526"/>
            <a:ext cx="7924801" cy="1117538"/>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SHAPING THE FUTURE OF OUR INDUSTRY</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5B04B425-AD26-2748-9379-4D52F1178C82}" type="datetime1">
              <a:rPr lang="en-US" smtClean="0"/>
              <a:pPr/>
              <a:t>1/14/2026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9085628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4">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AC2E79-609C-0D1A-9B21-608288E7C67D}"/>
              </a:ext>
            </a:extLst>
          </p:cNvPr>
          <p:cNvSpPr>
            <a:spLocks noGrp="1"/>
          </p:cNvSpPr>
          <p:nvPr>
            <p:ph type="ctrTitle"/>
          </p:nvPr>
        </p:nvSpPr>
        <p:spPr>
          <a:xfrm>
            <a:off x="634029" y="634999"/>
            <a:ext cx="7152035" cy="5588001"/>
          </a:xfrm>
        </p:spPr>
        <p:txBody>
          <a:bodyPr anchor="b">
            <a:normAutofit/>
          </a:bodyPr>
          <a:lstStyle>
            <a:lvl1pPr algn="l">
              <a:defRPr sz="7500" cap="all" baseline="0">
                <a:solidFill>
                  <a:schemeClr val="bg1"/>
                </a:solidFill>
              </a:defRPr>
            </a:lvl1pPr>
          </a:lstStyle>
          <a:p>
            <a:r>
              <a:rPr lang="en-US" dirty="0"/>
              <a:t>Click to edit Master title style</a:t>
            </a:r>
          </a:p>
        </p:txBody>
      </p:sp>
      <p:sp>
        <p:nvSpPr>
          <p:cNvPr id="6" name="Subtitle 2">
            <a:extLst>
              <a:ext uri="{FF2B5EF4-FFF2-40B4-BE49-F238E27FC236}">
                <a16:creationId xmlns:a16="http://schemas.microsoft.com/office/drawing/2014/main" id="{903C4BE1-6BC7-07DF-D465-C3B7FD2F9950}"/>
              </a:ext>
            </a:extLst>
          </p:cNvPr>
          <p:cNvSpPr>
            <a:spLocks noGrp="1"/>
          </p:cNvSpPr>
          <p:nvPr>
            <p:ph type="subTitle" idx="1"/>
          </p:nvPr>
        </p:nvSpPr>
        <p:spPr>
          <a:xfrm>
            <a:off x="8172448" y="634999"/>
            <a:ext cx="3385516" cy="1494477"/>
          </a:xfrm>
        </p:spPr>
        <p:txBody>
          <a:bodyPr anchor="t">
            <a:normAutofit/>
          </a:bodyPr>
          <a:lstStyle>
            <a:lvl1pPr marL="0" indent="0" algn="r">
              <a:buNone/>
              <a:defRPr sz="2000" b="1" i="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20502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AC2E79-609C-0D1A-9B21-608288E7C67D}"/>
              </a:ext>
            </a:extLst>
          </p:cNvPr>
          <p:cNvSpPr>
            <a:spLocks noGrp="1"/>
          </p:cNvSpPr>
          <p:nvPr>
            <p:ph type="ctrTitle"/>
          </p:nvPr>
        </p:nvSpPr>
        <p:spPr>
          <a:xfrm>
            <a:off x="634029" y="634999"/>
            <a:ext cx="7152035" cy="5588001"/>
          </a:xfrm>
        </p:spPr>
        <p:txBody>
          <a:bodyPr anchor="b">
            <a:normAutofit/>
          </a:bodyPr>
          <a:lstStyle>
            <a:lvl1pPr algn="l">
              <a:defRPr sz="7500" cap="all" baseline="0">
                <a:solidFill>
                  <a:schemeClr val="accent1"/>
                </a:solidFill>
              </a:defRPr>
            </a:lvl1pPr>
          </a:lstStyle>
          <a:p>
            <a:r>
              <a:rPr lang="en-US" dirty="0"/>
              <a:t>Click to edit Master title style</a:t>
            </a:r>
          </a:p>
        </p:txBody>
      </p:sp>
      <p:sp>
        <p:nvSpPr>
          <p:cNvPr id="6" name="Subtitle 2">
            <a:extLst>
              <a:ext uri="{FF2B5EF4-FFF2-40B4-BE49-F238E27FC236}">
                <a16:creationId xmlns:a16="http://schemas.microsoft.com/office/drawing/2014/main" id="{903C4BE1-6BC7-07DF-D465-C3B7FD2F9950}"/>
              </a:ext>
            </a:extLst>
          </p:cNvPr>
          <p:cNvSpPr>
            <a:spLocks noGrp="1"/>
          </p:cNvSpPr>
          <p:nvPr>
            <p:ph type="subTitle" idx="1"/>
          </p:nvPr>
        </p:nvSpPr>
        <p:spPr>
          <a:xfrm>
            <a:off x="8172448" y="634999"/>
            <a:ext cx="3385516" cy="1494477"/>
          </a:xfrm>
        </p:spPr>
        <p:txBody>
          <a:bodyPr anchor="t">
            <a:normAutofit/>
          </a:bodyPr>
          <a:lstStyle>
            <a:lvl1pPr marL="0" indent="0" algn="r">
              <a:buNone/>
              <a:defRPr sz="2000" b="1" i="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67743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34029" y="1001714"/>
            <a:ext cx="10923935" cy="1494476"/>
          </a:xfrm>
          <a:prstGeom prst="rect">
            <a:avLst/>
          </a:prstGeom>
        </p:spPr>
        <p:txBody>
          <a:bodyPr vert="horz" lIns="91440" tIns="45720" rIns="91440" bIns="45720" rtlCol="0" anchor="t">
            <a:noAutofit/>
          </a:bodyPr>
          <a:lstStyle/>
          <a:p>
            <a:r>
              <a:rPr lang="en-US" dirty="0"/>
              <a:t>Click to edit Master title style</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9708540" y="0"/>
            <a:ext cx="914400" cy="630936"/>
          </a:xfrm>
          <a:prstGeom prst="rect">
            <a:avLst/>
          </a:prstGeom>
        </p:spPr>
        <p:txBody>
          <a:bodyPr vert="horz" lIns="91440" tIns="45720" rIns="91440" bIns="45720" rtlCol="0" anchor="ctr"/>
          <a:lstStyle>
            <a:lvl1pPr algn="r">
              <a:defRPr sz="900">
                <a:solidFill>
                  <a:schemeClr val="bg1"/>
                </a:solidFill>
                <a:latin typeface="+mj-lt"/>
              </a:defRPr>
            </a:lvl1pPr>
          </a:lstStyle>
          <a:p>
            <a:fld id="{D90E5A07-4FDA-D34C-BE60-17876FEEBAA5}" type="datetime1">
              <a:rPr lang="en-US" smtClean="0"/>
              <a:pPr/>
              <a:t>1/14/2026</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634029" y="0"/>
            <a:ext cx="3657600" cy="630936"/>
          </a:xfrm>
          <a:prstGeom prst="rect">
            <a:avLst/>
          </a:prstGeom>
        </p:spPr>
        <p:txBody>
          <a:bodyPr vert="horz" lIns="91440" tIns="45720" rIns="91440" bIns="45720" rtlCol="0" anchor="ctr"/>
          <a:lstStyle>
            <a:lvl1pPr algn="l">
              <a:defRPr sz="900">
                <a:solidFill>
                  <a:schemeClr val="bg1"/>
                </a:solidFill>
                <a:latin typeface="+mj-lt"/>
              </a:defRPr>
            </a:lvl1pPr>
          </a:lstStyle>
          <a:p>
            <a:r>
              <a:rPr lang="en-US" dirty="0"/>
              <a:t>SHAPING THE FUTURE OF OUR INDUSTRY</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009324" y="0"/>
            <a:ext cx="548640" cy="630936"/>
          </a:xfrm>
          <a:prstGeom prst="rect">
            <a:avLst/>
          </a:prstGeom>
        </p:spPr>
        <p:txBody>
          <a:bodyPr vert="horz" lIns="91440" tIns="45720" rIns="91440" bIns="45720" rtlCol="0" anchor="ctr"/>
          <a:lstStyle>
            <a:lvl1pPr algn="r">
              <a:defRPr sz="900" b="1" i="0">
                <a:solidFill>
                  <a:schemeClr val="bg1"/>
                </a:solidFill>
                <a:latin typeface="+mj-lt"/>
              </a:defRPr>
            </a:lvl1pPr>
          </a:lstStyle>
          <a:p>
            <a:fld id="{CC057153-B650-4DEB-B370-79DDCFDCE934}" type="slidenum">
              <a:rPr lang="en-US" smtClean="0"/>
              <a:pPr/>
              <a:t>‹#›</a:t>
            </a:fld>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34029" y="2877190"/>
            <a:ext cx="10923935" cy="334581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9973695"/>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9" r:id="rId5"/>
    <p:sldLayoutId id="2147483780" r:id="rId6"/>
    <p:sldLayoutId id="2147483781" r:id="rId7"/>
    <p:sldLayoutId id="2147483782" r:id="rId8"/>
    <p:sldLayoutId id="2147483832" r:id="rId9"/>
    <p:sldLayoutId id="2147483783" r:id="rId10"/>
    <p:sldLayoutId id="2147483833"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 id="2147483793" r:id="rId21"/>
    <p:sldLayoutId id="2147483794" r:id="rId22"/>
    <p:sldLayoutId id="2147483795" r:id="rId23"/>
    <p:sldLayoutId id="2147483796" r:id="rId24"/>
    <p:sldLayoutId id="2147483797" r:id="rId25"/>
    <p:sldLayoutId id="2147483798" r:id="rId26"/>
    <p:sldLayoutId id="2147483799" r:id="rId27"/>
    <p:sldLayoutId id="2147483800" r:id="rId28"/>
    <p:sldLayoutId id="2147483801" r:id="rId29"/>
    <p:sldLayoutId id="2147483802" r:id="rId30"/>
    <p:sldLayoutId id="2147483803" r:id="rId31"/>
    <p:sldLayoutId id="2147483804" r:id="rId32"/>
    <p:sldLayoutId id="2147483805" r:id="rId33"/>
    <p:sldLayoutId id="2147483806" r:id="rId34"/>
    <p:sldLayoutId id="2147483807" r:id="rId35"/>
    <p:sldLayoutId id="2147483808" r:id="rId36"/>
    <p:sldLayoutId id="2147483809" r:id="rId37"/>
    <p:sldLayoutId id="2147483810" r:id="rId38"/>
    <p:sldLayoutId id="2147483811" r:id="rId39"/>
    <p:sldLayoutId id="2147483812" r:id="rId40"/>
    <p:sldLayoutId id="2147483813" r:id="rId41"/>
    <p:sldLayoutId id="2147483814" r:id="rId42"/>
    <p:sldLayoutId id="2147483834" r:id="rId43"/>
    <p:sldLayoutId id="2147483815" r:id="rId44"/>
    <p:sldLayoutId id="2147483816" r:id="rId45"/>
    <p:sldLayoutId id="2147483817" r:id="rId46"/>
    <p:sldLayoutId id="2147483818" r:id="rId47"/>
    <p:sldLayoutId id="2147483819" r:id="rId48"/>
    <p:sldLayoutId id="2147483820" r:id="rId49"/>
    <p:sldLayoutId id="2147483821" r:id="rId50"/>
    <p:sldLayoutId id="2147483822" r:id="rId51"/>
    <p:sldLayoutId id="2147483835" r:id="rId52"/>
    <p:sldLayoutId id="2147483823" r:id="rId53"/>
    <p:sldLayoutId id="2147483824" r:id="rId54"/>
    <p:sldLayoutId id="2147483825" r:id="rId55"/>
    <p:sldLayoutId id="2147483826" r:id="rId56"/>
    <p:sldLayoutId id="2147483827" r:id="rId57"/>
    <p:sldLayoutId id="2147483828" r:id="rId58"/>
    <p:sldLayoutId id="2147483829" r:id="rId59"/>
    <p:sldLayoutId id="2147483830" r:id="rId60"/>
    <p:sldLayoutId id="2147483831" r:id="rId61"/>
  </p:sldLayoutIdLst>
  <p:hf sldNum="0" hdr="0" ftr="0" dt="0"/>
  <p:txStyles>
    <p:titleStyle>
      <a:lvl1pPr algn="l" defTabSz="914400" rtl="0" eaLnBrk="1" latinLnBrk="0" hangingPunct="1">
        <a:lnSpc>
          <a:spcPct val="90000"/>
        </a:lnSpc>
        <a:spcBef>
          <a:spcPct val="0"/>
        </a:spcBef>
        <a:buNone/>
        <a:defRPr sz="6000" b="1" u="sng"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bg1"/>
          </a:solidFill>
          <a:latin typeface="+mn-lt"/>
          <a:ea typeface="+mn-ea"/>
          <a:cs typeface="+mn-cs"/>
        </a:defRPr>
      </a:lvl1pPr>
      <a:lvl2pPr marL="457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2pPr>
      <a:lvl3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914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mn-lt"/>
          <a:ea typeface="+mn-ea"/>
          <a:cs typeface="+mn-cs"/>
        </a:defRPr>
      </a:lvl4pPr>
      <a:lvl5pPr marL="1143000" indent="-228600" algn="l" defTabSz="914400" rtl="0" eaLnBrk="1" latinLnBrk="0" hangingPunct="1">
        <a:lnSpc>
          <a:spcPct val="90000"/>
        </a:lnSpc>
        <a:spcBef>
          <a:spcPts val="500"/>
        </a:spcBef>
        <a:buFont typeface="Arial" panose="020B0604020202020204" pitchFamily="34" charset="0"/>
        <a:buChar char="•"/>
        <a:defRPr sz="12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s://www.kaggle.com/code" TargetMode="External"/><Relationship Id="rId7" Type="http://schemas.openxmlformats.org/officeDocument/2006/relationships/hyperlink" Target="https://github.com/U-Abhishek/Fake-News-Prediction" TargetMode="External"/><Relationship Id="rId2" Type="http://schemas.openxmlformats.org/officeDocument/2006/relationships/hyperlink" Target="https://www.kaggle.com/c/fake-news/data" TargetMode="External"/><Relationship Id="rId1" Type="http://schemas.openxmlformats.org/officeDocument/2006/relationships/slideLayout" Target="../slideLayouts/slideLayout11.xml"/><Relationship Id="rId6" Type="http://schemas.openxmlformats.org/officeDocument/2006/relationships/hyperlink" Target="https://github.com/abiek12/Fake-News-Detection-using-MachineLearning" TargetMode="External"/><Relationship Id="rId5" Type="http://schemas.openxmlformats.org/officeDocument/2006/relationships/hyperlink" Target="https://www.kaggle.com/c/fake-news-pair-classification-challenge" TargetMode="External"/><Relationship Id="rId4" Type="http://schemas.openxmlformats.org/officeDocument/2006/relationships/hyperlink" Target="https://www.google.com/search?q=https://www.kaggle.com/datasets/emineyetismis/isot-fake-news-dataset"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s://colab.research.google.com/drive/1CCPoEms-JWSHKe542IqK2BvhTwKae-LY?usp=sharing" TargetMode="External"/><Relationship Id="rId2" Type="http://schemas.openxmlformats.org/officeDocument/2006/relationships/hyperlink" Target="https://github.com/noobroot50/Fake_News_Detector" TargetMode="Externa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608C23-AAC7-24F5-F2C0-159F3F981C2A}"/>
              </a:ext>
            </a:extLst>
          </p:cNvPr>
          <p:cNvSpPr>
            <a:spLocks noGrp="1"/>
          </p:cNvSpPr>
          <p:nvPr>
            <p:ph type="ctrTitle"/>
          </p:nvPr>
        </p:nvSpPr>
        <p:spPr>
          <a:xfrm>
            <a:off x="634029" y="634999"/>
            <a:ext cx="10609665" cy="3059747"/>
          </a:xfrm>
        </p:spPr>
        <p:txBody>
          <a:bodyPr>
            <a:normAutofit fontScale="90000"/>
          </a:bodyPr>
          <a:lstStyle/>
          <a:p>
            <a:r>
              <a:rPr lang="en-US" b="0" u="none" dirty="0">
                <a:ea typeface="+mj-lt"/>
                <a:cs typeface="+mj-lt"/>
              </a:rPr>
              <a:t>  FAKE NEWS DETECTION USING MACHINE LEARNING </a:t>
            </a:r>
            <a:endParaRPr lang="en-US" dirty="0"/>
          </a:p>
        </p:txBody>
      </p:sp>
      <p:sp>
        <p:nvSpPr>
          <p:cNvPr id="4" name="TextBox 3">
            <a:extLst>
              <a:ext uri="{FF2B5EF4-FFF2-40B4-BE49-F238E27FC236}">
                <a16:creationId xmlns:a16="http://schemas.microsoft.com/office/drawing/2014/main" id="{EB46F380-E933-5E0C-D3D3-E23E2638E525}"/>
              </a:ext>
            </a:extLst>
          </p:cNvPr>
          <p:cNvSpPr txBox="1"/>
          <p:nvPr/>
        </p:nvSpPr>
        <p:spPr>
          <a:xfrm>
            <a:off x="5149006" y="4309925"/>
            <a:ext cx="60960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solidFill>
                  <a:schemeClr val="bg1"/>
                </a:solidFill>
                <a:latin typeface="Aptos"/>
              </a:rPr>
              <a:t>Presented By:</a:t>
            </a:r>
            <a:endParaRPr lang="en-US">
              <a:solidFill>
                <a:schemeClr val="bg1"/>
              </a:solidFill>
              <a:latin typeface="Aptos"/>
            </a:endParaRPr>
          </a:p>
          <a:p>
            <a:pPr algn="r"/>
            <a:endParaRPr lang="en-US" dirty="0">
              <a:solidFill>
                <a:schemeClr val="bg1"/>
              </a:solidFill>
              <a:latin typeface="Aptos"/>
            </a:endParaRPr>
          </a:p>
          <a:p>
            <a:pPr algn="r"/>
            <a:r>
              <a:rPr lang="en-US" dirty="0">
                <a:solidFill>
                  <a:schemeClr val="bg1"/>
                </a:solidFill>
                <a:latin typeface="Aptos"/>
              </a:rPr>
              <a:t>1.Name-Harshita Kumari</a:t>
            </a:r>
          </a:p>
          <a:p>
            <a:pPr algn="r"/>
            <a:r>
              <a:rPr lang="en-US" dirty="0">
                <a:solidFill>
                  <a:schemeClr val="bg1"/>
                </a:solidFill>
                <a:latin typeface="Aptos"/>
              </a:rPr>
              <a:t>2.Student ID: STU6929bdc8d8af01764343240</a:t>
            </a:r>
          </a:p>
          <a:p>
            <a:pPr algn="r"/>
            <a:r>
              <a:rPr lang="en-US" dirty="0">
                <a:solidFill>
                  <a:schemeClr val="bg1"/>
                </a:solidFill>
                <a:latin typeface="Aptos"/>
              </a:rPr>
              <a:t>3.Internship ID:INTERNSHIP_ 17627686546911b70e874dc</a:t>
            </a:r>
          </a:p>
          <a:p>
            <a:pPr algn="r"/>
            <a:endParaRPr lang="en-US" dirty="0">
              <a:solidFill>
                <a:schemeClr val="bg1"/>
              </a:solidFill>
            </a:endParaRPr>
          </a:p>
        </p:txBody>
      </p:sp>
    </p:spTree>
    <p:extLst>
      <p:ext uri="{BB962C8B-B14F-4D97-AF65-F5344CB8AC3E}">
        <p14:creationId xmlns:p14="http://schemas.microsoft.com/office/powerpoint/2010/main" val="396911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396D7-E8B3-86A5-0663-629D4AE65F0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63D9BD6-85A8-3D24-B4CC-60265D84ED1A}"/>
              </a:ext>
            </a:extLst>
          </p:cNvPr>
          <p:cNvSpPr txBox="1"/>
          <p:nvPr/>
        </p:nvSpPr>
        <p:spPr>
          <a:xfrm>
            <a:off x="437796" y="387085"/>
            <a:ext cx="1046747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latin typeface="Aptos"/>
                <a:ea typeface="+mn-lt"/>
                <a:cs typeface="+mn-lt"/>
              </a:rPr>
              <a:t>RESULTS</a:t>
            </a:r>
            <a:endParaRPr lang="en-US" dirty="0">
              <a:solidFill>
                <a:schemeClr val="bg1"/>
              </a:solidFill>
              <a:latin typeface="Aptos"/>
            </a:endParaRPr>
          </a:p>
        </p:txBody>
      </p:sp>
      <p:pic>
        <p:nvPicPr>
          <p:cNvPr id="2" name="Picture 1">
            <a:extLst>
              <a:ext uri="{FF2B5EF4-FFF2-40B4-BE49-F238E27FC236}">
                <a16:creationId xmlns:a16="http://schemas.microsoft.com/office/drawing/2014/main" id="{058A8F91-86B8-32D1-83BE-6F10810FCEC2}"/>
              </a:ext>
            </a:extLst>
          </p:cNvPr>
          <p:cNvPicPr>
            <a:picLocks noChangeAspect="1"/>
          </p:cNvPicPr>
          <p:nvPr/>
        </p:nvPicPr>
        <p:blipFill>
          <a:blip r:embed="rId2"/>
          <a:stretch>
            <a:fillRect/>
          </a:stretch>
        </p:blipFill>
        <p:spPr>
          <a:xfrm>
            <a:off x="438873" y="974467"/>
            <a:ext cx="10976659" cy="5555320"/>
          </a:xfrm>
          <a:prstGeom prst="rect">
            <a:avLst/>
          </a:prstGeom>
        </p:spPr>
      </p:pic>
    </p:spTree>
    <p:extLst>
      <p:ext uri="{BB962C8B-B14F-4D97-AF65-F5344CB8AC3E}">
        <p14:creationId xmlns:p14="http://schemas.microsoft.com/office/powerpoint/2010/main" val="1251804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1B935-A677-3C74-4EBE-AF9AA5040B1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97601E5-A1C7-5904-F7C1-D1AF1A4CE19F}"/>
              </a:ext>
            </a:extLst>
          </p:cNvPr>
          <p:cNvSpPr txBox="1"/>
          <p:nvPr/>
        </p:nvSpPr>
        <p:spPr>
          <a:xfrm>
            <a:off x="437796" y="387085"/>
            <a:ext cx="1046747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latin typeface="Aptos"/>
                <a:ea typeface="+mn-lt"/>
                <a:cs typeface="+mn-lt"/>
              </a:rPr>
              <a:t>RESULTS</a:t>
            </a:r>
            <a:endParaRPr lang="en-US" dirty="0">
              <a:solidFill>
                <a:schemeClr val="bg1"/>
              </a:solidFill>
              <a:latin typeface="Aptos"/>
            </a:endParaRPr>
          </a:p>
        </p:txBody>
      </p:sp>
      <p:pic>
        <p:nvPicPr>
          <p:cNvPr id="2" name="Picture 1">
            <a:extLst>
              <a:ext uri="{FF2B5EF4-FFF2-40B4-BE49-F238E27FC236}">
                <a16:creationId xmlns:a16="http://schemas.microsoft.com/office/drawing/2014/main" id="{6A2AB648-D77B-AB11-662A-022BEF2783A1}"/>
              </a:ext>
            </a:extLst>
          </p:cNvPr>
          <p:cNvPicPr>
            <a:picLocks noChangeAspect="1"/>
          </p:cNvPicPr>
          <p:nvPr/>
        </p:nvPicPr>
        <p:blipFill>
          <a:blip r:embed="rId2"/>
          <a:stretch>
            <a:fillRect/>
          </a:stretch>
        </p:blipFill>
        <p:spPr>
          <a:xfrm>
            <a:off x="438873" y="977451"/>
            <a:ext cx="11092406" cy="5612047"/>
          </a:xfrm>
          <a:prstGeom prst="rect">
            <a:avLst/>
          </a:prstGeom>
        </p:spPr>
      </p:pic>
    </p:spTree>
    <p:extLst>
      <p:ext uri="{BB962C8B-B14F-4D97-AF65-F5344CB8AC3E}">
        <p14:creationId xmlns:p14="http://schemas.microsoft.com/office/powerpoint/2010/main" val="423662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3D6E8-00DC-FA31-37B5-7C80AEF017F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7541A19-16B1-9611-362A-8B6B7D1BF637}"/>
              </a:ext>
            </a:extLst>
          </p:cNvPr>
          <p:cNvSpPr txBox="1"/>
          <p:nvPr/>
        </p:nvSpPr>
        <p:spPr>
          <a:xfrm>
            <a:off x="437796" y="387085"/>
            <a:ext cx="1046747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latin typeface="Aptos"/>
                <a:ea typeface="+mn-lt"/>
                <a:cs typeface="+mn-lt"/>
              </a:rPr>
              <a:t>RESULTS</a:t>
            </a:r>
            <a:endParaRPr lang="en-US" dirty="0">
              <a:solidFill>
                <a:schemeClr val="bg1"/>
              </a:solidFill>
              <a:latin typeface="Aptos"/>
            </a:endParaRPr>
          </a:p>
        </p:txBody>
      </p:sp>
      <p:pic>
        <p:nvPicPr>
          <p:cNvPr id="2" name="Picture 1">
            <a:extLst>
              <a:ext uri="{FF2B5EF4-FFF2-40B4-BE49-F238E27FC236}">
                <a16:creationId xmlns:a16="http://schemas.microsoft.com/office/drawing/2014/main" id="{8AB9F8C3-F179-FE5E-A288-08A21B2D91C9}"/>
              </a:ext>
            </a:extLst>
          </p:cNvPr>
          <p:cNvPicPr>
            <a:picLocks noChangeAspect="1"/>
          </p:cNvPicPr>
          <p:nvPr/>
        </p:nvPicPr>
        <p:blipFill>
          <a:blip r:embed="rId2"/>
          <a:stretch>
            <a:fillRect/>
          </a:stretch>
        </p:blipFill>
        <p:spPr>
          <a:xfrm>
            <a:off x="438873" y="977096"/>
            <a:ext cx="10986304" cy="5593466"/>
          </a:xfrm>
          <a:prstGeom prst="rect">
            <a:avLst/>
          </a:prstGeom>
        </p:spPr>
      </p:pic>
    </p:spTree>
    <p:extLst>
      <p:ext uri="{BB962C8B-B14F-4D97-AF65-F5344CB8AC3E}">
        <p14:creationId xmlns:p14="http://schemas.microsoft.com/office/powerpoint/2010/main" val="2283134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BE76A-0F37-6762-D8FE-95FD7F7A568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2A6B344-46AA-B07F-2ABF-5042DC5EB302}"/>
              </a:ext>
            </a:extLst>
          </p:cNvPr>
          <p:cNvSpPr txBox="1"/>
          <p:nvPr/>
        </p:nvSpPr>
        <p:spPr>
          <a:xfrm>
            <a:off x="437796" y="387085"/>
            <a:ext cx="1046747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latin typeface="Aptos"/>
                <a:ea typeface="+mn-lt"/>
                <a:cs typeface="+mn-lt"/>
              </a:rPr>
              <a:t>RESULTS</a:t>
            </a:r>
            <a:endParaRPr lang="en-US" dirty="0">
              <a:solidFill>
                <a:schemeClr val="bg1"/>
              </a:solidFill>
              <a:latin typeface="Aptos"/>
            </a:endParaRPr>
          </a:p>
        </p:txBody>
      </p:sp>
      <p:pic>
        <p:nvPicPr>
          <p:cNvPr id="2" name="Picture 1">
            <a:extLst>
              <a:ext uri="{FF2B5EF4-FFF2-40B4-BE49-F238E27FC236}">
                <a16:creationId xmlns:a16="http://schemas.microsoft.com/office/drawing/2014/main" id="{70749755-5DBE-8BEC-CD71-701DF9150D79}"/>
              </a:ext>
            </a:extLst>
          </p:cNvPr>
          <p:cNvPicPr>
            <a:picLocks noChangeAspect="1"/>
          </p:cNvPicPr>
          <p:nvPr/>
        </p:nvPicPr>
        <p:blipFill>
          <a:blip r:embed="rId2"/>
          <a:stretch>
            <a:fillRect/>
          </a:stretch>
        </p:blipFill>
        <p:spPr>
          <a:xfrm>
            <a:off x="434051" y="977234"/>
            <a:ext cx="11323899" cy="5728228"/>
          </a:xfrm>
          <a:prstGeom prst="rect">
            <a:avLst/>
          </a:prstGeom>
        </p:spPr>
      </p:pic>
    </p:spTree>
    <p:extLst>
      <p:ext uri="{BB962C8B-B14F-4D97-AF65-F5344CB8AC3E}">
        <p14:creationId xmlns:p14="http://schemas.microsoft.com/office/powerpoint/2010/main" val="673941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4A585-29BA-BE50-51ED-CD3F7539342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80502F6-C2FF-7E80-A685-1F4E755237B4}"/>
              </a:ext>
            </a:extLst>
          </p:cNvPr>
          <p:cNvSpPr txBox="1"/>
          <p:nvPr/>
        </p:nvSpPr>
        <p:spPr>
          <a:xfrm>
            <a:off x="437796" y="387085"/>
            <a:ext cx="1046747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latin typeface="Aptos"/>
                <a:ea typeface="+mn-lt"/>
                <a:cs typeface="+mn-lt"/>
              </a:rPr>
              <a:t>RESULTS</a:t>
            </a:r>
            <a:endParaRPr lang="en-US" dirty="0">
              <a:solidFill>
                <a:schemeClr val="bg1"/>
              </a:solidFill>
              <a:latin typeface="Aptos"/>
            </a:endParaRPr>
          </a:p>
        </p:txBody>
      </p:sp>
      <p:pic>
        <p:nvPicPr>
          <p:cNvPr id="2" name="Picture 1">
            <a:extLst>
              <a:ext uri="{FF2B5EF4-FFF2-40B4-BE49-F238E27FC236}">
                <a16:creationId xmlns:a16="http://schemas.microsoft.com/office/drawing/2014/main" id="{205504CF-CD58-ED12-349C-D52F75AD7C14}"/>
              </a:ext>
            </a:extLst>
          </p:cNvPr>
          <p:cNvPicPr>
            <a:picLocks noChangeAspect="1"/>
          </p:cNvPicPr>
          <p:nvPr/>
        </p:nvPicPr>
        <p:blipFill>
          <a:blip r:embed="rId2"/>
          <a:stretch>
            <a:fillRect/>
          </a:stretch>
        </p:blipFill>
        <p:spPr>
          <a:xfrm>
            <a:off x="438873" y="974262"/>
            <a:ext cx="11545747" cy="5608779"/>
          </a:xfrm>
          <a:prstGeom prst="rect">
            <a:avLst/>
          </a:prstGeom>
        </p:spPr>
      </p:pic>
    </p:spTree>
    <p:extLst>
      <p:ext uri="{BB962C8B-B14F-4D97-AF65-F5344CB8AC3E}">
        <p14:creationId xmlns:p14="http://schemas.microsoft.com/office/powerpoint/2010/main" val="1202697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33511-F58D-7DF6-0485-EAB71E872BE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BE10964-4BCA-959D-FF6B-8EAD6CD5C239}"/>
              </a:ext>
            </a:extLst>
          </p:cNvPr>
          <p:cNvSpPr txBox="1"/>
          <p:nvPr/>
        </p:nvSpPr>
        <p:spPr>
          <a:xfrm>
            <a:off x="515341" y="1314781"/>
            <a:ext cx="10566693"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mn-lt"/>
                <a:cs typeface="+mn-lt"/>
              </a:rPr>
              <a:t>The conclusion of the </a:t>
            </a:r>
            <a:r>
              <a:rPr lang="en-US" dirty="0" err="1">
                <a:solidFill>
                  <a:schemeClr val="bg1"/>
                </a:solidFill>
                <a:ea typeface="+mn-lt"/>
                <a:cs typeface="+mn-lt"/>
              </a:rPr>
              <a:t>Infox</a:t>
            </a:r>
            <a:r>
              <a:rPr lang="en-US" dirty="0">
                <a:solidFill>
                  <a:schemeClr val="bg1"/>
                </a:solidFill>
                <a:ea typeface="+mn-lt"/>
                <a:cs typeface="+mn-lt"/>
              </a:rPr>
              <a:t>: fake news detection project emphasizes the effectiveness of using the </a:t>
            </a:r>
            <a:r>
              <a:rPr lang="en-US" b="1" dirty="0">
                <a:solidFill>
                  <a:schemeClr val="bg1"/>
                </a:solidFill>
                <a:ea typeface="+mn-lt"/>
                <a:cs typeface="+mn-lt"/>
              </a:rPr>
              <a:t>Passive Aggressive Classifier</a:t>
            </a:r>
            <a:r>
              <a:rPr lang="en-US" dirty="0">
                <a:solidFill>
                  <a:schemeClr val="bg1"/>
                </a:solidFill>
                <a:ea typeface="+mn-lt"/>
                <a:cs typeface="+mn-lt"/>
              </a:rPr>
              <a:t> for real-time identification of misinformation. By achieving a high accuracy of 96%, the project successfully demonstrates that machine learning and natural language processing can be utilized to combat the spread of fabricated news.</a:t>
            </a:r>
          </a:p>
          <a:p>
            <a:endParaRPr lang="en-US" dirty="0">
              <a:solidFill>
                <a:schemeClr val="bg1"/>
              </a:solidFill>
              <a:ea typeface="+mn-lt"/>
              <a:cs typeface="+mn-lt"/>
            </a:endParaRPr>
          </a:p>
          <a:p>
            <a:r>
              <a:rPr lang="en-US" b="1" dirty="0">
                <a:solidFill>
                  <a:schemeClr val="bg1"/>
                </a:solidFill>
                <a:ea typeface="+mn-lt"/>
                <a:cs typeface="+mn-lt"/>
              </a:rPr>
              <a:t>Key Conclusions:</a:t>
            </a:r>
            <a:endParaRPr lang="en-US" b="1" dirty="0">
              <a:solidFill>
                <a:schemeClr val="bg1"/>
              </a:solidFill>
            </a:endParaRPr>
          </a:p>
          <a:p>
            <a:endParaRPr lang="en-US" b="1" dirty="0">
              <a:solidFill>
                <a:schemeClr val="bg1"/>
              </a:solidFill>
              <a:ea typeface="+mn-lt"/>
              <a:cs typeface="+mn-lt"/>
            </a:endParaRPr>
          </a:p>
          <a:p>
            <a:pPr marL="285750" indent="-285750">
              <a:buFont typeface="Arial"/>
              <a:buChar char="•"/>
            </a:pPr>
            <a:r>
              <a:rPr lang="en-US" b="1" dirty="0">
                <a:solidFill>
                  <a:schemeClr val="bg1"/>
                </a:solidFill>
                <a:ea typeface="+mn-lt"/>
                <a:cs typeface="+mn-lt"/>
              </a:rPr>
              <a:t>Algorithmic Efficiency:</a:t>
            </a:r>
            <a:r>
              <a:rPr lang="en-US" dirty="0">
                <a:solidFill>
                  <a:schemeClr val="bg1"/>
                </a:solidFill>
                <a:ea typeface="+mn-lt"/>
                <a:cs typeface="+mn-lt"/>
              </a:rPr>
              <a:t> The Passive Aggressive Classifier is highly suited for dynamic environments like social media because it can process data incrementally and adapt to new information without retraining from scratch.</a:t>
            </a:r>
          </a:p>
          <a:p>
            <a:pPr marL="285750" indent="-285750">
              <a:buFont typeface="Arial"/>
              <a:buChar char="•"/>
            </a:pPr>
            <a:r>
              <a:rPr lang="en-US" b="1" dirty="0">
                <a:solidFill>
                  <a:schemeClr val="bg1"/>
                </a:solidFill>
                <a:ea typeface="+mn-lt"/>
                <a:cs typeface="+mn-lt"/>
              </a:rPr>
              <a:t>Feature Engineering:</a:t>
            </a:r>
            <a:r>
              <a:rPr lang="en-US" dirty="0">
                <a:solidFill>
                  <a:schemeClr val="bg1"/>
                </a:solidFill>
                <a:ea typeface="+mn-lt"/>
                <a:cs typeface="+mn-lt"/>
              </a:rPr>
              <a:t> The use of TF-IDF vectorization proved to be a powerful method for representing text, allowing the model to distinguish between "real" and "fake" linguistic patterns based on word importance.</a:t>
            </a:r>
            <a:endParaRPr lang="en-US" dirty="0">
              <a:solidFill>
                <a:schemeClr val="bg1"/>
              </a:solidFill>
            </a:endParaRPr>
          </a:p>
          <a:p>
            <a:pPr marL="285750" indent="-285750">
              <a:buFont typeface="Arial"/>
              <a:buChar char="•"/>
            </a:pPr>
            <a:r>
              <a:rPr lang="en-US" b="1" dirty="0">
                <a:solidFill>
                  <a:schemeClr val="bg1"/>
                </a:solidFill>
                <a:ea typeface="+mn-lt"/>
                <a:cs typeface="+mn-lt"/>
              </a:rPr>
              <a:t>Source-Centric Success:</a:t>
            </a:r>
            <a:r>
              <a:rPr lang="en-US" dirty="0">
                <a:solidFill>
                  <a:schemeClr val="bg1"/>
                </a:solidFill>
                <a:ea typeface="+mn-lt"/>
                <a:cs typeface="+mn-lt"/>
              </a:rPr>
              <a:t> The project highlights that focusing on sources rather than isolated articles increases misclassification tolerance. Once a source is identified as a producer of fake news, the system can predict with high confidence that its future articles are also likely to be fraudulent.</a:t>
            </a:r>
          </a:p>
          <a:p>
            <a:pPr marL="285750" indent="-285750">
              <a:buFont typeface="Arial"/>
              <a:buChar char="•"/>
            </a:pPr>
            <a:r>
              <a:rPr lang="en-US" b="1" dirty="0">
                <a:solidFill>
                  <a:schemeClr val="bg1"/>
                </a:solidFill>
                <a:ea typeface="+mn-lt"/>
                <a:cs typeface="+mn-lt"/>
              </a:rPr>
              <a:t>Practical Application: </a:t>
            </a:r>
            <a:r>
              <a:rPr lang="en-US" dirty="0">
                <a:solidFill>
                  <a:schemeClr val="bg1"/>
                </a:solidFill>
                <a:ea typeface="+mn-lt"/>
                <a:cs typeface="+mn-lt"/>
              </a:rPr>
              <a:t>The model's ability to produce probability weights provides a practical tool for social media networks to apply visibility weights, effectively making highly suspicious stories less visible to users.</a:t>
            </a:r>
          </a:p>
        </p:txBody>
      </p:sp>
      <p:sp>
        <p:nvSpPr>
          <p:cNvPr id="4" name="TextBox 3">
            <a:extLst>
              <a:ext uri="{FF2B5EF4-FFF2-40B4-BE49-F238E27FC236}">
                <a16:creationId xmlns:a16="http://schemas.microsoft.com/office/drawing/2014/main" id="{C687216E-0916-DE30-B9EB-FACE40208D27}"/>
              </a:ext>
            </a:extLst>
          </p:cNvPr>
          <p:cNvSpPr txBox="1"/>
          <p:nvPr/>
        </p:nvSpPr>
        <p:spPr>
          <a:xfrm>
            <a:off x="437796" y="387085"/>
            <a:ext cx="1046747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latin typeface="Aptos"/>
                <a:ea typeface="+mn-lt"/>
                <a:cs typeface="+mn-lt"/>
              </a:rPr>
              <a:t>CONCLUSION</a:t>
            </a:r>
            <a:endParaRPr lang="en-US" dirty="0">
              <a:solidFill>
                <a:schemeClr val="bg1"/>
              </a:solidFill>
              <a:latin typeface="Aptos"/>
              <a:ea typeface="+mn-lt"/>
              <a:cs typeface="+mn-lt"/>
            </a:endParaRPr>
          </a:p>
        </p:txBody>
      </p:sp>
    </p:spTree>
    <p:extLst>
      <p:ext uri="{BB962C8B-B14F-4D97-AF65-F5344CB8AC3E}">
        <p14:creationId xmlns:p14="http://schemas.microsoft.com/office/powerpoint/2010/main" val="1472572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7B907-74E8-A691-D40A-F5B2D6ACE37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52D661-D3EF-B436-C885-91B5DEA06968}"/>
              </a:ext>
            </a:extLst>
          </p:cNvPr>
          <p:cNvSpPr txBox="1"/>
          <p:nvPr/>
        </p:nvSpPr>
        <p:spPr>
          <a:xfrm>
            <a:off x="515341" y="1314781"/>
            <a:ext cx="10368485"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mn-lt"/>
                <a:cs typeface="+mn-lt"/>
              </a:rPr>
              <a:t>The future development can be categorized into four key areas:</a:t>
            </a:r>
            <a:endParaRPr lang="en-US" dirty="0">
              <a:solidFill>
                <a:schemeClr val="bg1"/>
              </a:solidFill>
            </a:endParaRPr>
          </a:p>
          <a:p>
            <a:r>
              <a:rPr lang="en-US" b="1" dirty="0">
                <a:solidFill>
                  <a:schemeClr val="bg1"/>
                </a:solidFill>
                <a:ea typeface="+mn-lt"/>
                <a:cs typeface="+mn-lt"/>
              </a:rPr>
              <a:t>1. Multimodal and Multilingual Detection:</a:t>
            </a:r>
            <a:endParaRPr lang="en-US" b="1" dirty="0">
              <a:solidFill>
                <a:schemeClr val="bg1"/>
              </a:solidFill>
            </a:endParaRPr>
          </a:p>
          <a:p>
            <a:r>
              <a:rPr lang="en-US" dirty="0">
                <a:solidFill>
                  <a:schemeClr val="bg1"/>
                </a:solidFill>
                <a:ea typeface="+mn-lt"/>
                <a:cs typeface="+mn-lt"/>
              </a:rPr>
              <a:t>Current development primarily focuses on English text analysis. Future iterations can expand this scope:</a:t>
            </a:r>
          </a:p>
          <a:p>
            <a:r>
              <a:rPr lang="en-US" dirty="0">
                <a:solidFill>
                  <a:schemeClr val="bg1"/>
                </a:solidFill>
                <a:ea typeface="+mn-lt"/>
                <a:cs typeface="+mn-lt"/>
              </a:rPr>
              <a:t>Visual Forensic Integration: Incorporating Computer Vision to detect "Deepfakes" or manipulated images/videos that often accompany fake news articles.</a:t>
            </a:r>
            <a:endParaRPr lang="en-US" dirty="0">
              <a:solidFill>
                <a:schemeClr val="bg1"/>
              </a:solidFill>
            </a:endParaRPr>
          </a:p>
          <a:p>
            <a:r>
              <a:rPr lang="en-US" dirty="0">
                <a:solidFill>
                  <a:schemeClr val="bg1"/>
                </a:solidFill>
                <a:ea typeface="+mn-lt"/>
                <a:cs typeface="+mn-lt"/>
              </a:rPr>
              <a:t>Cross-Lingual Capability: Utilizing Multilingual Transformers (like multilingual BERT) to detect disinformation across different languages (e.g., Spanish, Mandarin, or regional Indian languages) using a single unified model.</a:t>
            </a:r>
          </a:p>
          <a:p>
            <a:r>
              <a:rPr lang="en-US" b="1" dirty="0">
                <a:solidFill>
                  <a:schemeClr val="bg1"/>
                </a:solidFill>
                <a:ea typeface="+mn-lt"/>
                <a:cs typeface="+mn-lt"/>
              </a:rPr>
              <a:t>2. Advanced Algorithmic Evolution:</a:t>
            </a:r>
            <a:endParaRPr lang="en-US" b="1" dirty="0">
              <a:solidFill>
                <a:schemeClr val="bg1"/>
              </a:solidFill>
            </a:endParaRPr>
          </a:p>
          <a:p>
            <a:r>
              <a:rPr lang="en-US" dirty="0">
                <a:solidFill>
                  <a:schemeClr val="bg1"/>
                </a:solidFill>
                <a:ea typeface="+mn-lt"/>
                <a:cs typeface="+mn-lt"/>
              </a:rPr>
              <a:t>While the PAC achieved 96% accuracy, future development can leverage more complex architectures:</a:t>
            </a:r>
            <a:endParaRPr lang="en-US" dirty="0">
              <a:solidFill>
                <a:schemeClr val="bg1"/>
              </a:solidFill>
            </a:endParaRPr>
          </a:p>
          <a:p>
            <a:r>
              <a:rPr lang="en-US" dirty="0">
                <a:solidFill>
                  <a:schemeClr val="bg1"/>
                </a:solidFill>
                <a:ea typeface="+mn-lt"/>
                <a:cs typeface="+mn-lt"/>
              </a:rPr>
              <a:t>Transformer-based Models: Moving from TF-IDF to BERT or </a:t>
            </a:r>
            <a:r>
              <a:rPr lang="en-US" dirty="0" err="1">
                <a:solidFill>
                  <a:schemeClr val="bg1"/>
                </a:solidFill>
                <a:ea typeface="+mn-lt"/>
                <a:cs typeface="+mn-lt"/>
              </a:rPr>
              <a:t>InfoxBERT</a:t>
            </a:r>
            <a:r>
              <a:rPr lang="en-US" dirty="0">
                <a:solidFill>
                  <a:schemeClr val="bg1"/>
                </a:solidFill>
                <a:ea typeface="+mn-lt"/>
                <a:cs typeface="+mn-lt"/>
              </a:rPr>
              <a:t> models that better understand the "context" and "nuance" of language, such as sarcasm or irony, which simple word-weighting often misses.</a:t>
            </a:r>
          </a:p>
          <a:p>
            <a:r>
              <a:rPr lang="en-US" dirty="0">
                <a:solidFill>
                  <a:schemeClr val="bg1"/>
                </a:solidFill>
                <a:ea typeface="+mn-lt"/>
                <a:cs typeface="+mn-lt"/>
              </a:rPr>
              <a:t>Graph Neural Networks (GNNs): Instead of only analyzing the article text, GNNs can analyze the propagation network—how the news spreads between users and sources—to identify bot-like distribution patterns.</a:t>
            </a:r>
          </a:p>
        </p:txBody>
      </p:sp>
      <p:sp>
        <p:nvSpPr>
          <p:cNvPr id="4" name="TextBox 3">
            <a:extLst>
              <a:ext uri="{FF2B5EF4-FFF2-40B4-BE49-F238E27FC236}">
                <a16:creationId xmlns:a16="http://schemas.microsoft.com/office/drawing/2014/main" id="{2C1A961E-72BB-9A91-B2FA-1878E9399BC7}"/>
              </a:ext>
            </a:extLst>
          </p:cNvPr>
          <p:cNvSpPr txBox="1"/>
          <p:nvPr/>
        </p:nvSpPr>
        <p:spPr>
          <a:xfrm>
            <a:off x="437796" y="387085"/>
            <a:ext cx="1046747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latin typeface="Aptos"/>
                <a:ea typeface="+mn-lt"/>
                <a:cs typeface="+mn-lt"/>
              </a:rPr>
              <a:t>FUTURE SCOPE</a:t>
            </a:r>
            <a:endParaRPr lang="en-US">
              <a:solidFill>
                <a:schemeClr val="bg1"/>
              </a:solidFill>
              <a:latin typeface="Aptos"/>
            </a:endParaRPr>
          </a:p>
        </p:txBody>
      </p:sp>
    </p:spTree>
    <p:extLst>
      <p:ext uri="{BB962C8B-B14F-4D97-AF65-F5344CB8AC3E}">
        <p14:creationId xmlns:p14="http://schemas.microsoft.com/office/powerpoint/2010/main" val="2771182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053AF-F28C-E0ED-EB4E-4AA4506E632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8888B51-9739-9C9E-3C0E-CA498DBD4A4D}"/>
              </a:ext>
            </a:extLst>
          </p:cNvPr>
          <p:cNvSpPr txBox="1"/>
          <p:nvPr/>
        </p:nvSpPr>
        <p:spPr>
          <a:xfrm>
            <a:off x="515341" y="1314781"/>
            <a:ext cx="1036848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ea typeface="+mn-lt"/>
                <a:cs typeface="+mn-lt"/>
              </a:rPr>
              <a:t>3. Explanatory and "Glass Box" AI:</a:t>
            </a:r>
          </a:p>
          <a:p>
            <a:r>
              <a:rPr lang="en-US">
                <a:solidFill>
                  <a:schemeClr val="bg1"/>
                </a:solidFill>
                <a:ea typeface="+mn-lt"/>
                <a:cs typeface="+mn-lt"/>
              </a:rPr>
              <a:t>A significant future goal is moving beyond a simple "Fake/Real" label to provide Explainable AI (XAI):</a:t>
            </a:r>
            <a:endParaRPr lang="en-US"/>
          </a:p>
          <a:p>
            <a:r>
              <a:rPr lang="en-US" dirty="0">
                <a:solidFill>
                  <a:schemeClr val="bg1"/>
                </a:solidFill>
                <a:ea typeface="+mn-lt"/>
                <a:cs typeface="+mn-lt"/>
              </a:rPr>
              <a:t>Red Flag Highlighting: The system could highlight specific sentences or "dubious terms" that triggered the fake news label, helping users understand why an article was flagged.</a:t>
            </a:r>
          </a:p>
          <a:p>
            <a:r>
              <a:rPr lang="en-US" dirty="0">
                <a:solidFill>
                  <a:schemeClr val="bg1"/>
                </a:solidFill>
                <a:ea typeface="+mn-lt"/>
                <a:cs typeface="+mn-lt"/>
              </a:rPr>
              <a:t>Educational Feedback: Future versions can offer "media literacy" tips to users, explaining common disinformation tactics detected in their input.</a:t>
            </a:r>
          </a:p>
          <a:p>
            <a:r>
              <a:rPr lang="en-US" b="1" dirty="0">
                <a:solidFill>
                  <a:schemeClr val="bg1"/>
                </a:solidFill>
                <a:ea typeface="+mn-lt"/>
                <a:cs typeface="+mn-lt"/>
              </a:rPr>
              <a:t>4. Real-Time Scalability and Social Integration: </a:t>
            </a:r>
            <a:endParaRPr lang="en-US" b="1" dirty="0">
              <a:solidFill>
                <a:schemeClr val="bg1"/>
              </a:solidFill>
            </a:endParaRPr>
          </a:p>
          <a:p>
            <a:r>
              <a:rPr lang="en-US" dirty="0" err="1">
                <a:solidFill>
                  <a:schemeClr val="bg1"/>
                </a:solidFill>
                <a:ea typeface="+mn-lt"/>
                <a:cs typeface="+mn-lt"/>
              </a:rPr>
              <a:t>Infox</a:t>
            </a:r>
            <a:r>
              <a:rPr lang="en-US" dirty="0">
                <a:solidFill>
                  <a:schemeClr val="bg1"/>
                </a:solidFill>
                <a:ea typeface="+mn-lt"/>
                <a:cs typeface="+mn-lt"/>
              </a:rPr>
              <a:t> is designed for social media visibility weighting:</a:t>
            </a:r>
          </a:p>
          <a:p>
            <a:r>
              <a:rPr lang="en-US" dirty="0">
                <a:solidFill>
                  <a:schemeClr val="bg1"/>
                </a:solidFill>
                <a:ea typeface="+mn-lt"/>
                <a:cs typeface="+mn-lt"/>
              </a:rPr>
              <a:t>Dynamic Adaptation Engine: Leveraging the online learning nature of the PAC to ingest live streaming data (e.g., from X/Twitter) and update its weights every few seconds to catch trending misinformation instantly.</a:t>
            </a:r>
          </a:p>
          <a:p>
            <a:r>
              <a:rPr lang="en-US" dirty="0">
                <a:solidFill>
                  <a:schemeClr val="bg1"/>
                </a:solidFill>
                <a:ea typeface="+mn-lt"/>
                <a:cs typeface="+mn-lt"/>
              </a:rPr>
              <a:t>Source Credibility API: Developing a global "Content Store" where publishers are assigned immutable credibility scores based on their historical accuracy, allowing third-party apps to check a source's reputation instantly.</a:t>
            </a:r>
          </a:p>
        </p:txBody>
      </p:sp>
      <p:sp>
        <p:nvSpPr>
          <p:cNvPr id="4" name="TextBox 3">
            <a:extLst>
              <a:ext uri="{FF2B5EF4-FFF2-40B4-BE49-F238E27FC236}">
                <a16:creationId xmlns:a16="http://schemas.microsoft.com/office/drawing/2014/main" id="{711FF412-555B-D25D-3284-9C250ADA4D9A}"/>
              </a:ext>
            </a:extLst>
          </p:cNvPr>
          <p:cNvSpPr txBox="1"/>
          <p:nvPr/>
        </p:nvSpPr>
        <p:spPr>
          <a:xfrm>
            <a:off x="437796" y="387085"/>
            <a:ext cx="1046747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latin typeface="Aptos"/>
                <a:ea typeface="+mn-lt"/>
                <a:cs typeface="+mn-lt"/>
              </a:rPr>
              <a:t>FUTURE SCOPE</a:t>
            </a:r>
            <a:endParaRPr lang="en-US">
              <a:solidFill>
                <a:schemeClr val="bg1"/>
              </a:solidFill>
              <a:latin typeface="Aptos"/>
            </a:endParaRPr>
          </a:p>
        </p:txBody>
      </p:sp>
    </p:spTree>
    <p:extLst>
      <p:ext uri="{BB962C8B-B14F-4D97-AF65-F5344CB8AC3E}">
        <p14:creationId xmlns:p14="http://schemas.microsoft.com/office/powerpoint/2010/main" val="3756518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6BA70-8054-B5DE-BC3F-210D7BC7C29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9218DAA-AA89-77F0-EF25-04A0FBDBFEE5}"/>
              </a:ext>
            </a:extLst>
          </p:cNvPr>
          <p:cNvSpPr txBox="1"/>
          <p:nvPr/>
        </p:nvSpPr>
        <p:spPr>
          <a:xfrm>
            <a:off x="515341" y="1314781"/>
            <a:ext cx="10368485"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ea typeface="+mn-lt"/>
                <a:cs typeface="+mn-lt"/>
              </a:rPr>
              <a:t>Kaggle Resources </a:t>
            </a:r>
            <a:endParaRPr lang="en-US" dirty="0">
              <a:solidFill>
                <a:schemeClr val="bg1"/>
              </a:solidFill>
            </a:endParaRPr>
          </a:p>
          <a:p>
            <a:r>
              <a:rPr lang="en-US" dirty="0">
                <a:solidFill>
                  <a:schemeClr val="bg1"/>
                </a:solidFill>
                <a:ea typeface="+mn-lt"/>
                <a:cs typeface="+mn-lt"/>
              </a:rPr>
              <a:t>Kaggle is an excellent source for datasets and notebooks related to identifying misinformation and news veracity.</a:t>
            </a:r>
            <a:endParaRPr lang="en-US" dirty="0">
              <a:solidFill>
                <a:schemeClr val="bg1"/>
              </a:solidFill>
            </a:endParaRPr>
          </a:p>
          <a:p>
            <a:pPr marL="285750" indent="-285750">
              <a:buFont typeface="Arial"/>
              <a:buChar char="•"/>
            </a:pPr>
            <a:r>
              <a:rPr lang="en-US" dirty="0">
                <a:solidFill>
                  <a:schemeClr val="bg1"/>
                </a:solidFill>
                <a:ea typeface="+mn-lt"/>
                <a:cs typeface="+mn-lt"/>
                <a:hlinkClick r:id="rId2">
                  <a:extLst>
                    <a:ext uri="{A12FA001-AC4F-418D-AE19-62706E023703}">
                      <ahyp:hlinkClr xmlns:ahyp="http://schemas.microsoft.com/office/drawing/2018/hyperlinkcolor" val="tx"/>
                    </a:ext>
                  </a:extLst>
                </a:hlinkClick>
              </a:rPr>
              <a:t>Fake News Classification Dataset:</a:t>
            </a:r>
            <a:r>
              <a:rPr lang="en-US" dirty="0">
                <a:solidFill>
                  <a:schemeClr val="bg1"/>
                </a:solidFill>
                <a:ea typeface="+mn-lt"/>
                <a:cs typeface="+mn-lt"/>
              </a:rPr>
              <a:t> This English-language dataset contains news articles classified as true or false, used for training the Veritas binary classification model.</a:t>
            </a:r>
            <a:endParaRPr lang="en-US" dirty="0">
              <a:solidFill>
                <a:schemeClr val="bg1"/>
              </a:solidFill>
            </a:endParaRPr>
          </a:p>
          <a:p>
            <a:pPr marL="285750" indent="-285750">
              <a:buFont typeface="Arial"/>
              <a:buChar char="•"/>
            </a:pPr>
            <a:r>
              <a:rPr lang="en-US" dirty="0">
                <a:solidFill>
                  <a:schemeClr val="bg1"/>
                </a:solidFill>
                <a:ea typeface="+mn-lt"/>
                <a:cs typeface="+mn-lt"/>
                <a:hlinkClick r:id="rId3">
                  <a:extLst>
                    <a:ext uri="{A12FA001-AC4F-418D-AE19-62706E023703}">
                      <ahyp:hlinkClr xmlns:ahyp="http://schemas.microsoft.com/office/drawing/2018/hyperlinkcolor" val="tx"/>
                    </a:ext>
                  </a:extLst>
                </a:hlinkClick>
              </a:rPr>
              <a:t>Fake News Detection - PAC Notebook:</a:t>
            </a:r>
            <a:r>
              <a:rPr lang="en-US" dirty="0">
                <a:solidFill>
                  <a:schemeClr val="bg1"/>
                </a:solidFill>
                <a:ea typeface="+mn-lt"/>
                <a:cs typeface="+mn-lt"/>
              </a:rPr>
              <a:t> A guide demonstrating the implementation of the Passive Aggressive algorithm, showcasing its behavior of updating "aggressively" in response to errors.</a:t>
            </a:r>
            <a:endParaRPr lang="en-US" dirty="0">
              <a:solidFill>
                <a:schemeClr val="bg1"/>
              </a:solidFill>
            </a:endParaRPr>
          </a:p>
          <a:p>
            <a:pPr marL="285750" indent="-285750">
              <a:buFont typeface="Arial"/>
              <a:buChar char="•"/>
            </a:pPr>
            <a:r>
              <a:rPr lang="en-US" dirty="0">
                <a:solidFill>
                  <a:schemeClr val="bg1"/>
                </a:solidFill>
                <a:ea typeface="+mn-lt"/>
                <a:cs typeface="+mn-lt"/>
                <a:hlinkClick r:id="rId4">
                  <a:extLst>
                    <a:ext uri="{A12FA001-AC4F-418D-AE19-62706E023703}">
                      <ahyp:hlinkClr xmlns:ahyp="http://schemas.microsoft.com/office/drawing/2018/hyperlinkcolor" val="tx"/>
                    </a:ext>
                  </a:extLst>
                </a:hlinkClick>
              </a:rPr>
              <a:t>ISOT Fake News Dataset:</a:t>
            </a:r>
            <a:r>
              <a:rPr lang="en-US" dirty="0">
                <a:solidFill>
                  <a:schemeClr val="bg1"/>
                </a:solidFill>
                <a:ea typeface="+mn-lt"/>
                <a:cs typeface="+mn-lt"/>
              </a:rPr>
              <a:t> A widely used dataset containing real-world truthful articles from Reuters and fake news collected from flagged unreliable websites.</a:t>
            </a:r>
          </a:p>
          <a:p>
            <a:pPr marL="285750" indent="-285750">
              <a:buFont typeface="Arial"/>
              <a:buChar char="•"/>
            </a:pPr>
            <a:r>
              <a:rPr lang="en-US" dirty="0">
                <a:solidFill>
                  <a:schemeClr val="bg1"/>
                </a:solidFill>
                <a:ea typeface="+mn-lt"/>
                <a:cs typeface="+mn-lt"/>
                <a:hlinkClick r:id="rId5">
                  <a:extLst>
                    <a:ext uri="{A12FA001-AC4F-418D-AE19-62706E023703}">
                      <ahyp:hlinkClr xmlns:ahyp="http://schemas.microsoft.com/office/drawing/2018/hyperlinkcolor" val="tx"/>
                    </a:ext>
                  </a:extLst>
                </a:hlinkClick>
              </a:rPr>
              <a:t>WSDM - Fake News Classification:</a:t>
            </a:r>
            <a:r>
              <a:rPr lang="en-US" dirty="0">
                <a:solidFill>
                  <a:schemeClr val="bg1"/>
                </a:solidFill>
                <a:ea typeface="+mn-lt"/>
                <a:cs typeface="+mn-lt"/>
              </a:rPr>
              <a:t> A challenge focused on classifying news pairs to determine if they agree or disagree, useful for advanced stance detection.</a:t>
            </a:r>
          </a:p>
          <a:p>
            <a:r>
              <a:rPr lang="en-US" dirty="0">
                <a:solidFill>
                  <a:schemeClr val="bg1"/>
                </a:solidFill>
                <a:ea typeface="+mn-lt"/>
                <a:cs typeface="+mn-lt"/>
              </a:rPr>
              <a:t>GitHub Repositories</a:t>
            </a:r>
            <a:endParaRPr lang="en-US" dirty="0">
              <a:solidFill>
                <a:schemeClr val="bg1"/>
              </a:solidFill>
            </a:endParaRPr>
          </a:p>
          <a:p>
            <a:r>
              <a:rPr lang="en-US" dirty="0">
                <a:solidFill>
                  <a:schemeClr val="bg1"/>
                </a:solidFill>
                <a:ea typeface="+mn-lt"/>
                <a:cs typeface="+mn-lt"/>
              </a:rPr>
              <a:t>GitHub hosts numerous open-source projects, from basic recommendation systems to full-stack applications leveraging AI for news detection.</a:t>
            </a:r>
            <a:endParaRPr lang="en-US" dirty="0">
              <a:solidFill>
                <a:schemeClr val="bg1"/>
              </a:solidFill>
            </a:endParaRPr>
          </a:p>
          <a:p>
            <a:pPr marL="285750" indent="-285750">
              <a:buFont typeface="Arial"/>
              <a:buChar char="•"/>
            </a:pPr>
            <a:r>
              <a:rPr lang="en-US" dirty="0">
                <a:solidFill>
                  <a:schemeClr val="bg1"/>
                </a:solidFill>
                <a:ea typeface="+mn-lt"/>
                <a:cs typeface="+mn-lt"/>
                <a:hlinkClick r:id="rId6">
                  <a:extLst>
                    <a:ext uri="{A12FA001-AC4F-418D-AE19-62706E023703}">
                      <ahyp:hlinkClr xmlns:ahyp="http://schemas.microsoft.com/office/drawing/2018/hyperlinkcolor" val="tx"/>
                    </a:ext>
                  </a:extLst>
                </a:hlinkClick>
              </a:rPr>
              <a:t>abiek12 / Fake-News-Detection-using-MachineLearning:</a:t>
            </a:r>
            <a:r>
              <a:rPr lang="en-US" dirty="0">
                <a:solidFill>
                  <a:schemeClr val="bg1"/>
                </a:solidFill>
                <a:ea typeface="+mn-lt"/>
                <a:cs typeface="+mn-lt"/>
              </a:rPr>
              <a:t> The primary repository for the Veritas project. It includes the full training pipeline in </a:t>
            </a:r>
            <a:r>
              <a:rPr lang="en-US" err="1">
                <a:solidFill>
                  <a:schemeClr val="bg1"/>
                </a:solidFill>
                <a:ea typeface="+mn-lt"/>
                <a:cs typeface="+mn-lt"/>
              </a:rPr>
              <a:t>Fake_News_Detector-PA.ipynb</a:t>
            </a:r>
            <a:r>
              <a:rPr lang="en-US" dirty="0">
                <a:solidFill>
                  <a:schemeClr val="bg1"/>
                </a:solidFill>
                <a:ea typeface="+mn-lt"/>
                <a:cs typeface="+mn-lt"/>
              </a:rPr>
              <a:t> and the real-time Flask web application in app.py.</a:t>
            </a:r>
          </a:p>
          <a:p>
            <a:pPr marL="285750" indent="-285750">
              <a:buFont typeface="Arial"/>
              <a:buChar char="•"/>
            </a:pPr>
            <a:r>
              <a:rPr lang="en-US" dirty="0">
                <a:solidFill>
                  <a:schemeClr val="bg1"/>
                </a:solidFill>
                <a:ea typeface="+mn-lt"/>
                <a:cs typeface="+mn-lt"/>
                <a:hlinkClick r:id="rId7">
                  <a:extLst>
                    <a:ext uri="{A12FA001-AC4F-418D-AE19-62706E023703}">
                      <ahyp:hlinkClr xmlns:ahyp="http://schemas.microsoft.com/office/drawing/2018/hyperlinkcolor" val="tx"/>
                    </a:ext>
                  </a:extLst>
                </a:hlinkClick>
              </a:rPr>
              <a:t>U-Abhishek / Fake-News-Prediction:</a:t>
            </a:r>
            <a:r>
              <a:rPr lang="en-US" dirty="0">
                <a:solidFill>
                  <a:schemeClr val="bg1"/>
                </a:solidFill>
                <a:ea typeface="+mn-lt"/>
                <a:cs typeface="+mn-lt"/>
              </a:rPr>
              <a:t> Implementation of a fake news prediction model using TF-IDF vectorization and a front-end interface built with </a:t>
            </a:r>
            <a:r>
              <a:rPr lang="en-US" dirty="0" err="1">
                <a:solidFill>
                  <a:schemeClr val="bg1"/>
                </a:solidFill>
                <a:ea typeface="+mn-lt"/>
                <a:cs typeface="+mn-lt"/>
              </a:rPr>
              <a:t>Gradio</a:t>
            </a:r>
            <a:r>
              <a:rPr lang="en-US" dirty="0">
                <a:solidFill>
                  <a:schemeClr val="bg1"/>
                </a:solidFill>
                <a:ea typeface="+mn-lt"/>
                <a:cs typeface="+mn-lt"/>
              </a:rPr>
              <a:t>.</a:t>
            </a:r>
          </a:p>
        </p:txBody>
      </p:sp>
      <p:sp>
        <p:nvSpPr>
          <p:cNvPr id="4" name="TextBox 3">
            <a:extLst>
              <a:ext uri="{FF2B5EF4-FFF2-40B4-BE49-F238E27FC236}">
                <a16:creationId xmlns:a16="http://schemas.microsoft.com/office/drawing/2014/main" id="{183B663E-5F1E-CB46-9F2A-D7EFF9D0500A}"/>
              </a:ext>
            </a:extLst>
          </p:cNvPr>
          <p:cNvSpPr txBox="1"/>
          <p:nvPr/>
        </p:nvSpPr>
        <p:spPr>
          <a:xfrm>
            <a:off x="437796" y="387085"/>
            <a:ext cx="1046747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latin typeface="Aptos"/>
                <a:ea typeface="+mn-lt"/>
                <a:cs typeface="+mn-lt"/>
              </a:rPr>
              <a:t>REFERENCES</a:t>
            </a:r>
            <a:endParaRPr lang="en-US" dirty="0">
              <a:solidFill>
                <a:schemeClr val="bg1"/>
              </a:solidFill>
              <a:latin typeface="Aptos"/>
            </a:endParaRPr>
          </a:p>
        </p:txBody>
      </p:sp>
    </p:spTree>
    <p:extLst>
      <p:ext uri="{BB962C8B-B14F-4D97-AF65-F5344CB8AC3E}">
        <p14:creationId xmlns:p14="http://schemas.microsoft.com/office/powerpoint/2010/main" val="2633045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DD25A-4643-DBCD-AD4F-85D1BBB8C4C9}"/>
              </a:ext>
            </a:extLst>
          </p:cNvPr>
          <p:cNvSpPr>
            <a:spLocks noGrp="1"/>
          </p:cNvSpPr>
          <p:nvPr>
            <p:ph type="title"/>
          </p:nvPr>
        </p:nvSpPr>
        <p:spPr/>
        <p:txBody>
          <a:bodyPr/>
          <a:lstStyle/>
          <a:p>
            <a:r>
              <a:rPr lang="en-US" dirty="0"/>
              <a:t>Thank you</a:t>
            </a:r>
          </a:p>
        </p:txBody>
      </p:sp>
      <p:pic>
        <p:nvPicPr>
          <p:cNvPr id="9" name="Picture 8">
            <a:extLst>
              <a:ext uri="{FF2B5EF4-FFF2-40B4-BE49-F238E27FC236}">
                <a16:creationId xmlns:a16="http://schemas.microsoft.com/office/drawing/2014/main" id="{A283DA56-6121-4AA9-6030-9BC45CC31BB9}"/>
              </a:ext>
            </a:extLst>
          </p:cNvPr>
          <p:cNvPicPr>
            <a:picLocks noChangeAspect="1"/>
          </p:cNvPicPr>
          <p:nvPr/>
        </p:nvPicPr>
        <p:blipFill>
          <a:blip r:embed="rId2"/>
          <a:stretch>
            <a:fillRect/>
          </a:stretch>
        </p:blipFill>
        <p:spPr>
          <a:xfrm>
            <a:off x="6512568" y="1106226"/>
            <a:ext cx="5012079" cy="5012079"/>
          </a:xfrm>
          <a:prstGeom prst="rect">
            <a:avLst/>
          </a:prstGeom>
        </p:spPr>
      </p:pic>
    </p:spTree>
    <p:extLst>
      <p:ext uri="{BB962C8B-B14F-4D97-AF65-F5344CB8AC3E}">
        <p14:creationId xmlns:p14="http://schemas.microsoft.com/office/powerpoint/2010/main" val="4175881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8A6894-0F4E-962E-8656-05353DCEE97B}"/>
              </a:ext>
            </a:extLst>
          </p:cNvPr>
          <p:cNvSpPr txBox="1"/>
          <p:nvPr/>
        </p:nvSpPr>
        <p:spPr>
          <a:xfrm>
            <a:off x="1255318" y="2006307"/>
            <a:ext cx="9192450"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solidFill>
                <a:schemeClr val="bg1"/>
              </a:solidFill>
            </a:endParaRPr>
          </a:p>
          <a:p>
            <a:pPr marL="285750" indent="-285750">
              <a:buFont typeface="Arial"/>
              <a:buChar char="•"/>
            </a:pPr>
            <a:r>
              <a:rPr lang="en-US" sz="2800" dirty="0">
                <a:solidFill>
                  <a:schemeClr val="bg1"/>
                </a:solidFill>
              </a:rPr>
              <a:t>Problem Statement </a:t>
            </a:r>
          </a:p>
          <a:p>
            <a:pPr marL="285750" indent="-285750">
              <a:buFont typeface="Arial"/>
              <a:buChar char="•"/>
            </a:pPr>
            <a:r>
              <a:rPr lang="en-US" sz="2800" dirty="0">
                <a:solidFill>
                  <a:schemeClr val="bg1"/>
                </a:solidFill>
              </a:rPr>
              <a:t>Proposed System/Solution</a:t>
            </a:r>
          </a:p>
          <a:p>
            <a:pPr marL="285750" indent="-285750">
              <a:buFont typeface="Arial"/>
              <a:buChar char="•"/>
            </a:pPr>
            <a:r>
              <a:rPr lang="en-US" sz="2800" dirty="0">
                <a:solidFill>
                  <a:schemeClr val="bg1"/>
                </a:solidFill>
              </a:rPr>
              <a:t>System Development Approach </a:t>
            </a:r>
          </a:p>
          <a:p>
            <a:pPr marL="285750" indent="-285750">
              <a:buFont typeface="Arial"/>
              <a:buChar char="•"/>
            </a:pPr>
            <a:r>
              <a:rPr lang="en-US" sz="2800" dirty="0">
                <a:solidFill>
                  <a:schemeClr val="bg1"/>
                </a:solidFill>
              </a:rPr>
              <a:t>Algorithm &amp; Deployment  </a:t>
            </a:r>
          </a:p>
          <a:p>
            <a:pPr marL="285750" indent="-285750">
              <a:buFont typeface="Arial"/>
              <a:buChar char="•"/>
            </a:pPr>
            <a:r>
              <a:rPr lang="en-US" sz="2800" dirty="0">
                <a:solidFill>
                  <a:schemeClr val="bg1"/>
                </a:solidFill>
              </a:rPr>
              <a:t>Result</a:t>
            </a:r>
          </a:p>
          <a:p>
            <a:pPr marL="285750" indent="-285750">
              <a:buFont typeface="Arial"/>
              <a:buChar char="•"/>
            </a:pPr>
            <a:r>
              <a:rPr lang="en-US" sz="2800" dirty="0">
                <a:solidFill>
                  <a:schemeClr val="bg1"/>
                </a:solidFill>
              </a:rPr>
              <a:t>Conclusion</a:t>
            </a:r>
          </a:p>
          <a:p>
            <a:pPr marL="285750" indent="-285750">
              <a:buFont typeface="Arial"/>
              <a:buChar char="•"/>
            </a:pPr>
            <a:r>
              <a:rPr lang="en-US" sz="2800" dirty="0">
                <a:solidFill>
                  <a:schemeClr val="bg1"/>
                </a:solidFill>
              </a:rPr>
              <a:t>Future Scope</a:t>
            </a:r>
          </a:p>
          <a:p>
            <a:pPr marL="285750" indent="-285750">
              <a:buFont typeface="Arial"/>
              <a:buChar char="•"/>
            </a:pPr>
            <a:r>
              <a:rPr lang="en-US" sz="2800" dirty="0">
                <a:solidFill>
                  <a:schemeClr val="bg1"/>
                </a:solidFill>
              </a:rPr>
              <a:t>References</a:t>
            </a:r>
          </a:p>
          <a:p>
            <a:pPr algn="ctr"/>
            <a:endParaRPr lang="en-US"/>
          </a:p>
        </p:txBody>
      </p:sp>
      <p:sp>
        <p:nvSpPr>
          <p:cNvPr id="4" name="TextBox 3">
            <a:extLst>
              <a:ext uri="{FF2B5EF4-FFF2-40B4-BE49-F238E27FC236}">
                <a16:creationId xmlns:a16="http://schemas.microsoft.com/office/drawing/2014/main" id="{8EAC3EC6-7E00-86F1-D25D-61E18C23A4CE}"/>
              </a:ext>
            </a:extLst>
          </p:cNvPr>
          <p:cNvSpPr txBox="1"/>
          <p:nvPr/>
        </p:nvSpPr>
        <p:spPr>
          <a:xfrm>
            <a:off x="1257056" y="1263605"/>
            <a:ext cx="1046747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dirty="0">
                <a:solidFill>
                  <a:schemeClr val="bg1"/>
                </a:solidFill>
                <a:latin typeface="+mj-lt"/>
                <a:ea typeface="+mj-lt"/>
                <a:cs typeface="+mj-lt"/>
              </a:rPr>
              <a:t>OUTLINE</a:t>
            </a:r>
          </a:p>
        </p:txBody>
      </p:sp>
    </p:spTree>
    <p:extLst>
      <p:ext uri="{BB962C8B-B14F-4D97-AF65-F5344CB8AC3E}">
        <p14:creationId xmlns:p14="http://schemas.microsoft.com/office/powerpoint/2010/main" val="2182827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29788-EE79-F225-BB75-EBE12D1A8BC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1BCD3BF-7AB4-4E82-19BC-0A113E773A44}"/>
              </a:ext>
            </a:extLst>
          </p:cNvPr>
          <p:cNvSpPr txBox="1"/>
          <p:nvPr/>
        </p:nvSpPr>
        <p:spPr>
          <a:xfrm>
            <a:off x="650379" y="2462604"/>
            <a:ext cx="10889345" cy="2431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err="1">
                <a:solidFill>
                  <a:srgbClr val="313131"/>
                </a:solidFill>
                <a:latin typeface="Helvetica Neue"/>
                <a:ea typeface="+mn-lt"/>
                <a:cs typeface="+mn-lt"/>
              </a:rPr>
              <a:t>Github</a:t>
            </a:r>
            <a:r>
              <a:rPr lang="en-US" sz="2800" dirty="0">
                <a:solidFill>
                  <a:srgbClr val="313131"/>
                </a:solidFill>
                <a:latin typeface="Helvetica Neue"/>
                <a:ea typeface="+mn-lt"/>
                <a:cs typeface="+mn-lt"/>
              </a:rPr>
              <a:t> Link : </a:t>
            </a:r>
            <a:r>
              <a:rPr lang="en-US" sz="2800" u="sng" dirty="0">
                <a:solidFill>
                  <a:srgbClr val="000180"/>
                </a:solidFill>
                <a:latin typeface="Helvetica Neue"/>
                <a:ea typeface="+mn-lt"/>
                <a:cs typeface="+mn-lt"/>
                <a:hlinkClick r:id="rId2"/>
              </a:rPr>
              <a:t>https://github.com/noobroot50/Fake_News_Detector</a:t>
            </a:r>
            <a:r>
              <a:rPr lang="en-US" sz="2800" u="sng" dirty="0">
                <a:solidFill>
                  <a:srgbClr val="000180"/>
                </a:solidFill>
                <a:latin typeface="Helvetica Neue"/>
                <a:ea typeface="+mn-lt"/>
                <a:cs typeface="+mn-lt"/>
              </a:rPr>
              <a:t>#</a:t>
            </a:r>
            <a:endParaRPr lang="en-US" sz="2800"/>
          </a:p>
          <a:p>
            <a:pPr marL="285750" indent="-285750">
              <a:buFont typeface="Arial"/>
              <a:buChar char="•"/>
            </a:pPr>
            <a:r>
              <a:rPr lang="en-US" sz="2800" dirty="0">
                <a:solidFill>
                  <a:srgbClr val="313131"/>
                </a:solidFill>
                <a:latin typeface="Helvetica Neue"/>
                <a:ea typeface="+mn-lt"/>
                <a:cs typeface="+mn-lt"/>
              </a:rPr>
              <a:t>Colab link :</a:t>
            </a:r>
            <a:r>
              <a:rPr lang="en-US" sz="2800" dirty="0">
                <a:solidFill>
                  <a:srgbClr val="0000FF"/>
                </a:solidFill>
                <a:latin typeface="Helvetica Neue"/>
                <a:ea typeface="+mn-lt"/>
                <a:cs typeface="+mn-lt"/>
                <a:hlinkClick r:id="rId3"/>
              </a:rPr>
              <a:t>https://colab.research.google.com/drive/1CCPoEms-JWSHKe542IqK2BvhTwKae-LY?usp=sharing</a:t>
            </a:r>
            <a:endParaRPr lang="en-US" sz="2800"/>
          </a:p>
          <a:p>
            <a:endParaRPr lang="en-US" sz="4000" dirty="0">
              <a:solidFill>
                <a:schemeClr val="bg1"/>
              </a:solidFill>
              <a:ea typeface="+mn-lt"/>
              <a:cs typeface="+mn-lt"/>
            </a:endParaRPr>
          </a:p>
        </p:txBody>
      </p:sp>
      <p:sp>
        <p:nvSpPr>
          <p:cNvPr id="2" name="TextBox 1">
            <a:extLst>
              <a:ext uri="{FF2B5EF4-FFF2-40B4-BE49-F238E27FC236}">
                <a16:creationId xmlns:a16="http://schemas.microsoft.com/office/drawing/2014/main" id="{071A12C8-4BDF-9D86-1C5B-8A22E7C2152E}"/>
              </a:ext>
            </a:extLst>
          </p:cNvPr>
          <p:cNvSpPr txBox="1"/>
          <p:nvPr/>
        </p:nvSpPr>
        <p:spPr>
          <a:xfrm>
            <a:off x="752355" y="501570"/>
            <a:ext cx="839164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chemeClr val="bg1"/>
                </a:solidFill>
                <a:latin typeface="Aptos"/>
              </a:rPr>
              <a:t>GITHUB LINK</a:t>
            </a:r>
          </a:p>
          <a:p>
            <a:pPr algn="ctr"/>
            <a:endParaRPr lang="en-US"/>
          </a:p>
        </p:txBody>
      </p:sp>
    </p:spTree>
    <p:extLst>
      <p:ext uri="{BB962C8B-B14F-4D97-AF65-F5344CB8AC3E}">
        <p14:creationId xmlns:p14="http://schemas.microsoft.com/office/powerpoint/2010/main" val="3373320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A8960-93F4-37C9-4F40-1F50AEB4268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8DF1459-C888-C72F-01E7-B78DBEDCEF40}"/>
              </a:ext>
            </a:extLst>
          </p:cNvPr>
          <p:cNvSpPr txBox="1"/>
          <p:nvPr/>
        </p:nvSpPr>
        <p:spPr>
          <a:xfrm>
            <a:off x="515341" y="1314781"/>
            <a:ext cx="9192450"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ea typeface="+mn-lt"/>
                <a:cs typeface="+mn-lt"/>
              </a:rPr>
              <a:t>Misinformation spreads quickly through online news and social media, making it hard for students to differentiate between reliable and fake information. There is a need for an AI solution that can analyze articles, assess credibility, and provide concise, trustworthy summaries to prevent the spread of false information.</a:t>
            </a:r>
            <a:endParaRPr lang="en-US" sz="2400" dirty="0">
              <a:solidFill>
                <a:schemeClr val="bg1"/>
              </a:solidFill>
            </a:endParaRPr>
          </a:p>
          <a:p>
            <a:endParaRPr lang="en-US" sz="2400" dirty="0">
              <a:solidFill>
                <a:schemeClr val="bg1"/>
              </a:solidFill>
              <a:ea typeface="+mn-lt"/>
              <a:cs typeface="+mn-lt"/>
            </a:endParaRPr>
          </a:p>
          <a:p>
            <a:r>
              <a:rPr lang="en-US" sz="2400" dirty="0">
                <a:solidFill>
                  <a:schemeClr val="bg1"/>
                </a:solidFill>
                <a:ea typeface="+mn-lt"/>
                <a:cs typeface="+mn-lt"/>
              </a:rPr>
              <a:t>It is hard for the students to distinguish between the actual information and the misleading information since the misleading information can easily be passed on from the social platforms. As a measure of stopping the creation and probable passing on of the misleading information, it is crucial to implement an artificial intelligence technology which is capable of reading the information and producing actual information.</a:t>
            </a:r>
            <a:endParaRPr lang="en-US" sz="2400">
              <a:solidFill>
                <a:schemeClr val="bg1"/>
              </a:solidFill>
            </a:endParaRPr>
          </a:p>
        </p:txBody>
      </p:sp>
      <p:sp>
        <p:nvSpPr>
          <p:cNvPr id="4" name="TextBox 3">
            <a:extLst>
              <a:ext uri="{FF2B5EF4-FFF2-40B4-BE49-F238E27FC236}">
                <a16:creationId xmlns:a16="http://schemas.microsoft.com/office/drawing/2014/main" id="{38D54A63-E27E-DED8-C81F-746D357A3001}"/>
              </a:ext>
            </a:extLst>
          </p:cNvPr>
          <p:cNvSpPr txBox="1"/>
          <p:nvPr/>
        </p:nvSpPr>
        <p:spPr>
          <a:xfrm>
            <a:off x="437796" y="387085"/>
            <a:ext cx="1046747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latin typeface="Aptos"/>
                <a:ea typeface="+mj-lt"/>
                <a:cs typeface="+mj-lt"/>
              </a:rPr>
              <a:t>PROBLEM</a:t>
            </a:r>
            <a:r>
              <a:rPr lang="en-US" sz="3200" dirty="0">
                <a:solidFill>
                  <a:schemeClr val="bg1"/>
                </a:solidFill>
                <a:latin typeface="Aptos"/>
                <a:ea typeface="+mn-lt"/>
                <a:cs typeface="+mn-lt"/>
              </a:rPr>
              <a:t> STATEMENT</a:t>
            </a:r>
            <a:endParaRPr lang="en-US" sz="3200" dirty="0">
              <a:solidFill>
                <a:schemeClr val="bg1"/>
              </a:solidFill>
              <a:latin typeface="Aptos"/>
              <a:ea typeface="+mj-lt"/>
              <a:cs typeface="+mj-lt"/>
            </a:endParaRPr>
          </a:p>
        </p:txBody>
      </p:sp>
    </p:spTree>
    <p:extLst>
      <p:ext uri="{BB962C8B-B14F-4D97-AF65-F5344CB8AC3E}">
        <p14:creationId xmlns:p14="http://schemas.microsoft.com/office/powerpoint/2010/main" val="1438996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8F346-6D9B-7CCD-6C0A-F7866D773F4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EF035A5-3350-0160-AABA-C0CB342F5249}"/>
              </a:ext>
            </a:extLst>
          </p:cNvPr>
          <p:cNvSpPr txBox="1"/>
          <p:nvPr/>
        </p:nvSpPr>
        <p:spPr>
          <a:xfrm>
            <a:off x="515341" y="1314781"/>
            <a:ext cx="9192450"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chemeClr val="bg1"/>
                </a:solidFill>
                <a:ea typeface="+mn-lt"/>
                <a:cs typeface="+mn-lt"/>
              </a:rPr>
              <a:t>I have developed an Fake News Detector(known as </a:t>
            </a:r>
            <a:r>
              <a:rPr lang="en-US" sz="3600" b="1" err="1">
                <a:solidFill>
                  <a:schemeClr val="bg1"/>
                </a:solidFill>
                <a:ea typeface="+mn-lt"/>
                <a:cs typeface="+mn-lt"/>
              </a:rPr>
              <a:t>Infox</a:t>
            </a:r>
            <a:r>
              <a:rPr lang="en-US" sz="3600" b="1" dirty="0">
                <a:solidFill>
                  <a:schemeClr val="bg1"/>
                </a:solidFill>
                <a:ea typeface="+mn-lt"/>
                <a:cs typeface="+mn-lt"/>
              </a:rPr>
              <a:t>) that handles the fake news . By combining machine learning that uses Logistic Regression model with Natural Language Processing (NLP) for text classification.</a:t>
            </a:r>
            <a:endParaRPr lang="en-US" sz="3600" b="1">
              <a:solidFill>
                <a:schemeClr val="bg1"/>
              </a:solidFill>
              <a:ea typeface="+mn-lt"/>
              <a:cs typeface="+mn-lt"/>
            </a:endParaRPr>
          </a:p>
          <a:p>
            <a:endParaRPr lang="en-US"/>
          </a:p>
          <a:p>
            <a:endParaRPr lang="en-US" sz="2400" dirty="0">
              <a:solidFill>
                <a:schemeClr val="bg1"/>
              </a:solidFill>
            </a:endParaRPr>
          </a:p>
        </p:txBody>
      </p:sp>
      <p:sp>
        <p:nvSpPr>
          <p:cNvPr id="4" name="TextBox 3">
            <a:extLst>
              <a:ext uri="{FF2B5EF4-FFF2-40B4-BE49-F238E27FC236}">
                <a16:creationId xmlns:a16="http://schemas.microsoft.com/office/drawing/2014/main" id="{3DB1D629-B10A-4F16-5276-73C68C91E926}"/>
              </a:ext>
            </a:extLst>
          </p:cNvPr>
          <p:cNvSpPr txBox="1"/>
          <p:nvPr/>
        </p:nvSpPr>
        <p:spPr>
          <a:xfrm>
            <a:off x="437796" y="387085"/>
            <a:ext cx="1046747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latin typeface="Aptos"/>
                <a:ea typeface="+mn-lt"/>
                <a:cs typeface="+mn-lt"/>
              </a:rPr>
              <a:t>PROPOSED SOLUTION</a:t>
            </a:r>
            <a:endParaRPr lang="en-US">
              <a:solidFill>
                <a:schemeClr val="bg1"/>
              </a:solidFill>
              <a:latin typeface="Aptos"/>
            </a:endParaRPr>
          </a:p>
        </p:txBody>
      </p:sp>
    </p:spTree>
    <p:extLst>
      <p:ext uri="{BB962C8B-B14F-4D97-AF65-F5344CB8AC3E}">
        <p14:creationId xmlns:p14="http://schemas.microsoft.com/office/powerpoint/2010/main" val="1849200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3AD3B-7C87-91B3-A049-AD249BA68C3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3B62024-79CF-FFD9-E23E-63C22431096E}"/>
              </a:ext>
            </a:extLst>
          </p:cNvPr>
          <p:cNvSpPr txBox="1"/>
          <p:nvPr/>
        </p:nvSpPr>
        <p:spPr>
          <a:xfrm>
            <a:off x="515341" y="1314781"/>
            <a:ext cx="10949895" cy="4943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ea typeface="+mn-lt"/>
                <a:cs typeface="+mn-lt"/>
              </a:rPr>
              <a:t>1.User Input: The user enters a news article or statement into the web interface.</a:t>
            </a:r>
            <a:endParaRPr lang="en-US" dirty="0">
              <a:solidFill>
                <a:schemeClr val="bg1"/>
              </a:solidFill>
              <a:ea typeface="+mn-lt"/>
              <a:cs typeface="+mn-lt"/>
            </a:endParaRPr>
          </a:p>
          <a:p>
            <a:r>
              <a:rPr lang="en-US" sz="2400" dirty="0">
                <a:solidFill>
                  <a:schemeClr val="bg1"/>
                </a:solidFill>
                <a:ea typeface="+mn-lt"/>
                <a:cs typeface="+mn-lt"/>
              </a:rPr>
              <a:t>Example: "Aliens landed in Kerala yesterday".</a:t>
            </a:r>
            <a:endParaRPr lang="en-US" dirty="0">
              <a:solidFill>
                <a:schemeClr val="bg1"/>
              </a:solidFill>
            </a:endParaRPr>
          </a:p>
          <a:p>
            <a:r>
              <a:rPr lang="en-US" sz="2400" dirty="0">
                <a:solidFill>
                  <a:schemeClr val="bg1"/>
                </a:solidFill>
                <a:ea typeface="+mn-lt"/>
                <a:cs typeface="+mn-lt"/>
              </a:rPr>
              <a:t>2.Text Preprocessing: The system cleans the input to remove noise.</a:t>
            </a:r>
            <a:endParaRPr lang="en-US" dirty="0">
              <a:solidFill>
                <a:schemeClr val="bg1"/>
              </a:solidFill>
            </a:endParaRPr>
          </a:p>
          <a:p>
            <a:r>
              <a:rPr lang="en-US" sz="2400" dirty="0">
                <a:solidFill>
                  <a:schemeClr val="bg1"/>
                </a:solidFill>
                <a:ea typeface="+mn-lt"/>
                <a:cs typeface="+mn-lt"/>
              </a:rPr>
              <a:t>Character Removal: Unnecessary characters and punctuation are stripped.</a:t>
            </a:r>
            <a:endParaRPr lang="en-US" dirty="0"/>
          </a:p>
          <a:p>
            <a:r>
              <a:rPr lang="en-US" sz="2400" dirty="0">
                <a:solidFill>
                  <a:schemeClr val="bg1"/>
                </a:solidFill>
                <a:ea typeface="+mn-lt"/>
                <a:cs typeface="+mn-lt"/>
              </a:rPr>
              <a:t>Tokenization: The text is split into individual words.</a:t>
            </a:r>
            <a:endParaRPr lang="en-US" dirty="0"/>
          </a:p>
          <a:p>
            <a:r>
              <a:rPr lang="en-US" sz="2400" dirty="0">
                <a:solidFill>
                  <a:schemeClr val="bg1"/>
                </a:solidFill>
                <a:ea typeface="+mn-lt"/>
                <a:cs typeface="+mn-lt"/>
              </a:rPr>
              <a:t>3.Feature Extraction (TF-IDF): </a:t>
            </a:r>
            <a:endParaRPr lang="en-US" dirty="0">
              <a:solidFill>
                <a:schemeClr val="bg1"/>
              </a:solidFill>
            </a:endParaRPr>
          </a:p>
          <a:p>
            <a:r>
              <a:rPr lang="en-US" sz="2400" dirty="0">
                <a:solidFill>
                  <a:schemeClr val="bg1"/>
                </a:solidFill>
                <a:ea typeface="+mn-lt"/>
                <a:cs typeface="+mn-lt"/>
              </a:rPr>
              <a:t>  Words are converted into numerical vectors. </a:t>
            </a:r>
            <a:endParaRPr lang="en-US" dirty="0">
              <a:solidFill>
                <a:schemeClr val="bg1"/>
              </a:solidFill>
              <a:ea typeface="+mn-lt"/>
              <a:cs typeface="+mn-lt"/>
            </a:endParaRPr>
          </a:p>
          <a:p>
            <a:r>
              <a:rPr lang="en-US" sz="2400" dirty="0">
                <a:solidFill>
                  <a:schemeClr val="bg1"/>
                </a:solidFill>
                <a:ea typeface="+mn-lt"/>
                <a:cs typeface="+mn-lt"/>
              </a:rPr>
              <a:t>  This represents the statistical importance of words relative to the training corpus.</a:t>
            </a:r>
            <a:endParaRPr lang="en-US" dirty="0"/>
          </a:p>
          <a:p>
            <a:r>
              <a:rPr lang="en-US" sz="2400" dirty="0">
                <a:solidFill>
                  <a:schemeClr val="bg1"/>
                </a:solidFill>
                <a:ea typeface="+mn-lt"/>
                <a:cs typeface="+mn-lt"/>
              </a:rPr>
              <a:t>4.Machine Learning Model: </a:t>
            </a:r>
            <a:endParaRPr lang="en-US" dirty="0">
              <a:solidFill>
                <a:schemeClr val="bg1"/>
              </a:solidFill>
            </a:endParaRPr>
          </a:p>
          <a:p>
            <a:r>
              <a:rPr lang="en-US" sz="2400" dirty="0">
                <a:solidFill>
                  <a:schemeClr val="bg1"/>
                </a:solidFill>
                <a:ea typeface="+mn-lt"/>
                <a:cs typeface="+mn-lt"/>
              </a:rPr>
              <a:t>  The preprocessed vector is passed to the Passive Aggressive Classifier.</a:t>
            </a:r>
            <a:endParaRPr lang="en-US" dirty="0"/>
          </a:p>
          <a:p>
            <a:r>
              <a:rPr lang="en-US" sz="2400" dirty="0">
                <a:solidFill>
                  <a:schemeClr val="bg1"/>
                </a:solidFill>
                <a:ea typeface="+mn-lt"/>
                <a:cs typeface="+mn-lt"/>
              </a:rPr>
              <a:t>Prediction Output: The model predicts the authenticity.</a:t>
            </a:r>
            <a:endParaRPr lang="en-US" dirty="0"/>
          </a:p>
          <a:p>
            <a:r>
              <a:rPr lang="en-US" sz="2400" dirty="0">
                <a:solidFill>
                  <a:schemeClr val="bg1"/>
                </a:solidFill>
                <a:ea typeface="+mn-lt"/>
                <a:cs typeface="+mn-lt"/>
              </a:rPr>
              <a:t>FAKE: Labeled as unreliable.</a:t>
            </a:r>
            <a:endParaRPr lang="en-US" dirty="0"/>
          </a:p>
          <a:p>
            <a:r>
              <a:rPr lang="en-US" sz="2400" dirty="0">
                <a:solidFill>
                  <a:schemeClr val="bg1"/>
                </a:solidFill>
                <a:ea typeface="+mn-lt"/>
                <a:cs typeface="+mn-lt"/>
              </a:rPr>
              <a:t>REAL: Labeled as reliable.</a:t>
            </a:r>
            <a:endParaRPr lang="en-US" dirty="0">
              <a:solidFill>
                <a:schemeClr val="bg1"/>
              </a:solidFill>
              <a:ea typeface="+mn-lt"/>
              <a:cs typeface="+mn-lt"/>
            </a:endParaRPr>
          </a:p>
        </p:txBody>
      </p:sp>
      <p:sp>
        <p:nvSpPr>
          <p:cNvPr id="4" name="TextBox 3">
            <a:extLst>
              <a:ext uri="{FF2B5EF4-FFF2-40B4-BE49-F238E27FC236}">
                <a16:creationId xmlns:a16="http://schemas.microsoft.com/office/drawing/2014/main" id="{BBFF1021-F05D-35D0-8053-0B8399B962A8}"/>
              </a:ext>
            </a:extLst>
          </p:cNvPr>
          <p:cNvSpPr txBox="1"/>
          <p:nvPr/>
        </p:nvSpPr>
        <p:spPr>
          <a:xfrm>
            <a:off x="437796" y="387085"/>
            <a:ext cx="1046747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latin typeface="Aptos"/>
                <a:ea typeface="+mn-lt"/>
                <a:cs typeface="+mn-lt"/>
              </a:rPr>
              <a:t>SYSTEM  APPROACH</a:t>
            </a:r>
            <a:endParaRPr lang="en-US" dirty="0">
              <a:solidFill>
                <a:schemeClr val="bg1"/>
              </a:solidFill>
              <a:latin typeface="Aptos"/>
            </a:endParaRPr>
          </a:p>
        </p:txBody>
      </p:sp>
    </p:spTree>
    <p:extLst>
      <p:ext uri="{BB962C8B-B14F-4D97-AF65-F5344CB8AC3E}">
        <p14:creationId xmlns:p14="http://schemas.microsoft.com/office/powerpoint/2010/main" val="416919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0EF83-ADA7-A3C7-DBBF-4D0C5AFD72C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7DA5B8E-83D0-196D-A4CF-48F4F9674FBD}"/>
              </a:ext>
            </a:extLst>
          </p:cNvPr>
          <p:cNvSpPr txBox="1"/>
          <p:nvPr/>
        </p:nvSpPr>
        <p:spPr>
          <a:xfrm>
            <a:off x="515341" y="1314781"/>
            <a:ext cx="11143698"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ea typeface="+mn-lt"/>
                <a:cs typeface="+mn-lt"/>
              </a:rPr>
              <a:t>1.Frontend: </a:t>
            </a:r>
            <a:r>
              <a:rPr lang="en-US" b="1" dirty="0" err="1">
                <a:solidFill>
                  <a:schemeClr val="bg1"/>
                </a:solidFill>
                <a:ea typeface="+mn-lt"/>
                <a:cs typeface="+mn-lt"/>
              </a:rPr>
              <a:t>Streamlit</a:t>
            </a:r>
            <a:r>
              <a:rPr lang="en-US" b="1" dirty="0">
                <a:solidFill>
                  <a:schemeClr val="bg1"/>
                </a:solidFill>
                <a:ea typeface="+mn-lt"/>
                <a:cs typeface="+mn-lt"/>
              </a:rPr>
              <a:t>:</a:t>
            </a:r>
            <a:endParaRPr lang="en-US" b="1" dirty="0">
              <a:solidFill>
                <a:schemeClr val="bg1"/>
              </a:solidFill>
            </a:endParaRPr>
          </a:p>
          <a:p>
            <a:r>
              <a:rPr lang="en-US" b="1" dirty="0" err="1">
                <a:solidFill>
                  <a:schemeClr val="bg1"/>
                </a:solidFill>
                <a:ea typeface="+mn-lt"/>
                <a:cs typeface="+mn-lt"/>
              </a:rPr>
              <a:t>Streamlit</a:t>
            </a:r>
            <a:r>
              <a:rPr lang="en-US" b="1" dirty="0">
                <a:solidFill>
                  <a:schemeClr val="bg1"/>
                </a:solidFill>
                <a:ea typeface="+mn-lt"/>
                <a:cs typeface="+mn-lt"/>
              </a:rPr>
              <a:t> </a:t>
            </a:r>
            <a:r>
              <a:rPr lang="en-US" dirty="0">
                <a:solidFill>
                  <a:schemeClr val="bg1"/>
                </a:solidFill>
                <a:ea typeface="+mn-lt"/>
                <a:cs typeface="+mn-lt"/>
              </a:rPr>
              <a:t>is a Python framework used to transform data scripts into interactive web applications.</a:t>
            </a:r>
          </a:p>
          <a:p>
            <a:r>
              <a:rPr lang="en-US" dirty="0">
                <a:solidFill>
                  <a:schemeClr val="bg1"/>
                </a:solidFill>
                <a:ea typeface="+mn-lt"/>
                <a:cs typeface="+mn-lt"/>
              </a:rPr>
              <a:t>Role: It serves as the user interface where users paste news articles for analysis.</a:t>
            </a:r>
          </a:p>
          <a:p>
            <a:r>
              <a:rPr lang="en-US" dirty="0">
                <a:solidFill>
                  <a:schemeClr val="bg1"/>
                </a:solidFill>
                <a:ea typeface="+mn-lt"/>
                <a:cs typeface="+mn-lt"/>
              </a:rPr>
              <a:t>Impact: It eliminates the need for complex web development (HTML/JS), allowing the model to be accessible via a simple, browser-based dashboard.</a:t>
            </a:r>
          </a:p>
          <a:p>
            <a:endParaRPr lang="en-US" dirty="0">
              <a:solidFill>
                <a:schemeClr val="bg1"/>
              </a:solidFill>
              <a:ea typeface="+mn-lt"/>
              <a:cs typeface="+mn-lt"/>
            </a:endParaRPr>
          </a:p>
          <a:p>
            <a:r>
              <a:rPr lang="en-US" b="1" dirty="0">
                <a:solidFill>
                  <a:schemeClr val="bg1"/>
                </a:solidFill>
                <a:ea typeface="+mn-lt"/>
                <a:cs typeface="+mn-lt"/>
              </a:rPr>
              <a:t>2.Machine Learning: Scikit-Learn:</a:t>
            </a:r>
            <a:endParaRPr lang="en-US" b="1" dirty="0">
              <a:solidFill>
                <a:schemeClr val="bg1"/>
              </a:solidFill>
            </a:endParaRPr>
          </a:p>
          <a:p>
            <a:r>
              <a:rPr lang="en-US" dirty="0">
                <a:solidFill>
                  <a:schemeClr val="bg1"/>
                </a:solidFill>
                <a:ea typeface="+mn-lt"/>
                <a:cs typeface="+mn-lt"/>
              </a:rPr>
              <a:t>Scikit-Learn is a comprehensive library for machine learning that provides the tools for model building and evaluation.</a:t>
            </a:r>
            <a:endParaRPr lang="en-US">
              <a:solidFill>
                <a:schemeClr val="bg1"/>
              </a:solidFill>
            </a:endParaRPr>
          </a:p>
          <a:p>
            <a:r>
              <a:rPr lang="en-US" dirty="0">
                <a:solidFill>
                  <a:schemeClr val="bg1"/>
                </a:solidFill>
                <a:ea typeface="+mn-lt"/>
                <a:cs typeface="+mn-lt"/>
              </a:rPr>
              <a:t>Role: It powers the core classification logic, such as the Passive Aggressive Classifier or Logistic Regression, to categorize news as "Real" or "Fake".</a:t>
            </a:r>
            <a:endParaRPr lang="en-US">
              <a:solidFill>
                <a:schemeClr val="bg1"/>
              </a:solidFill>
            </a:endParaRPr>
          </a:p>
          <a:p>
            <a:r>
              <a:rPr lang="en-US" dirty="0">
                <a:solidFill>
                  <a:schemeClr val="bg1"/>
                </a:solidFill>
                <a:ea typeface="+mn-lt"/>
                <a:cs typeface="+mn-lt"/>
              </a:rPr>
              <a:t>Impact: It handles the mathematical "learning" process, finding patterns in data to make accurate predictions on new, unseen articles.</a:t>
            </a:r>
          </a:p>
          <a:p>
            <a:endParaRPr lang="en-US" dirty="0">
              <a:solidFill>
                <a:schemeClr val="bg1"/>
              </a:solidFill>
              <a:ea typeface="+mn-lt"/>
              <a:cs typeface="+mn-lt"/>
            </a:endParaRPr>
          </a:p>
          <a:p>
            <a:r>
              <a:rPr lang="en-US" b="1" dirty="0">
                <a:solidFill>
                  <a:schemeClr val="bg1"/>
                </a:solidFill>
                <a:ea typeface="+mn-lt"/>
                <a:cs typeface="+mn-lt"/>
              </a:rPr>
              <a:t>3.NLP: NLTK (Natural Language Toolkit):</a:t>
            </a:r>
            <a:endParaRPr lang="en-US" b="1" dirty="0">
              <a:solidFill>
                <a:schemeClr val="bg1"/>
              </a:solidFill>
            </a:endParaRPr>
          </a:p>
          <a:p>
            <a:r>
              <a:rPr lang="en-US" dirty="0">
                <a:solidFill>
                  <a:schemeClr val="bg1"/>
                </a:solidFill>
                <a:ea typeface="+mn-lt"/>
                <a:cs typeface="+mn-lt"/>
              </a:rPr>
              <a:t>NLTK is used for Natural Language Processing to prepare raw text for machine analysis.</a:t>
            </a:r>
          </a:p>
          <a:p>
            <a:r>
              <a:rPr lang="en-US" dirty="0">
                <a:solidFill>
                  <a:schemeClr val="bg1"/>
                </a:solidFill>
                <a:ea typeface="+mn-lt"/>
                <a:cs typeface="+mn-lt"/>
              </a:rPr>
              <a:t>Role: It performs essential "cleaning" tasks like tokenization (splitting text into words) and stemming (reducing words to their root form).</a:t>
            </a:r>
          </a:p>
        </p:txBody>
      </p:sp>
      <p:sp>
        <p:nvSpPr>
          <p:cNvPr id="4" name="TextBox 3">
            <a:extLst>
              <a:ext uri="{FF2B5EF4-FFF2-40B4-BE49-F238E27FC236}">
                <a16:creationId xmlns:a16="http://schemas.microsoft.com/office/drawing/2014/main" id="{FD92E647-4C60-6E34-176C-FBA424D97CCC}"/>
              </a:ext>
            </a:extLst>
          </p:cNvPr>
          <p:cNvSpPr txBox="1"/>
          <p:nvPr/>
        </p:nvSpPr>
        <p:spPr>
          <a:xfrm>
            <a:off x="437796" y="387085"/>
            <a:ext cx="1046747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latin typeface="Aptos"/>
                <a:ea typeface="+mn-lt"/>
                <a:cs typeface="+mn-lt"/>
              </a:rPr>
              <a:t>SYSTEM DEPLOYMENT APPROACH</a:t>
            </a:r>
            <a:endParaRPr lang="en-US" dirty="0">
              <a:solidFill>
                <a:schemeClr val="bg1"/>
              </a:solidFill>
              <a:latin typeface="Aptos"/>
              <a:ea typeface="+mn-lt"/>
              <a:cs typeface="+mn-lt"/>
            </a:endParaRPr>
          </a:p>
        </p:txBody>
      </p:sp>
    </p:spTree>
    <p:extLst>
      <p:ext uri="{BB962C8B-B14F-4D97-AF65-F5344CB8AC3E}">
        <p14:creationId xmlns:p14="http://schemas.microsoft.com/office/powerpoint/2010/main" val="1486304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6C16B-CFCB-BC8E-9EEC-9535260E538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6B7F85E-4EC9-D837-A3BD-CB1275CBF8F4}"/>
              </a:ext>
            </a:extLst>
          </p:cNvPr>
          <p:cNvSpPr txBox="1"/>
          <p:nvPr/>
        </p:nvSpPr>
        <p:spPr>
          <a:xfrm>
            <a:off x="515341" y="1314781"/>
            <a:ext cx="1114369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ea typeface="+mn-lt"/>
                <a:cs typeface="+mn-lt"/>
              </a:rPr>
              <a:t>4. Data Handling: Pandas &amp; NumPy:</a:t>
            </a:r>
            <a:endParaRPr lang="en-US" b="1" dirty="0">
              <a:solidFill>
                <a:schemeClr val="bg1"/>
              </a:solidFill>
            </a:endParaRPr>
          </a:p>
          <a:p>
            <a:r>
              <a:rPr lang="en-US" dirty="0">
                <a:solidFill>
                  <a:schemeClr val="bg1"/>
                </a:solidFill>
                <a:ea typeface="+mn-lt"/>
                <a:cs typeface="+mn-lt"/>
              </a:rPr>
              <a:t>These libraries are the foundational tools for managing and processing numerical and tabular data.</a:t>
            </a:r>
          </a:p>
          <a:p>
            <a:r>
              <a:rPr lang="en-US" dirty="0">
                <a:solidFill>
                  <a:schemeClr val="bg1"/>
                </a:solidFill>
                <a:ea typeface="+mn-lt"/>
                <a:cs typeface="+mn-lt"/>
              </a:rPr>
              <a:t>Pandas: Used to organize the news datasets into structured tables (</a:t>
            </a:r>
            <a:r>
              <a:rPr lang="en-US" dirty="0" err="1">
                <a:solidFill>
                  <a:schemeClr val="bg1"/>
                </a:solidFill>
                <a:ea typeface="+mn-lt"/>
                <a:cs typeface="+mn-lt"/>
              </a:rPr>
              <a:t>DataFrames</a:t>
            </a:r>
            <a:r>
              <a:rPr lang="en-US" dirty="0">
                <a:solidFill>
                  <a:schemeClr val="bg1"/>
                </a:solidFill>
                <a:ea typeface="+mn-lt"/>
                <a:cs typeface="+mn-lt"/>
              </a:rPr>
              <a:t>) for easy manipulation and cleaning.</a:t>
            </a:r>
          </a:p>
          <a:p>
            <a:r>
              <a:rPr lang="en-US" dirty="0">
                <a:solidFill>
                  <a:schemeClr val="bg1"/>
                </a:solidFill>
                <a:ea typeface="+mn-lt"/>
                <a:cs typeface="+mn-lt"/>
              </a:rPr>
              <a:t>NumPy: Handles the high-speed mathematical computations and matrix operations required by the machine learning algorithms.</a:t>
            </a:r>
          </a:p>
          <a:p>
            <a:endParaRPr lang="en-US" dirty="0">
              <a:solidFill>
                <a:schemeClr val="bg1"/>
              </a:solidFill>
              <a:ea typeface="+mn-lt"/>
              <a:cs typeface="+mn-lt"/>
            </a:endParaRPr>
          </a:p>
          <a:p>
            <a:r>
              <a:rPr lang="en-US" b="1" dirty="0">
                <a:solidFill>
                  <a:schemeClr val="bg1"/>
                </a:solidFill>
                <a:ea typeface="+mn-lt"/>
                <a:cs typeface="+mn-lt"/>
              </a:rPr>
              <a:t>5.Serialization: Pickle:</a:t>
            </a:r>
            <a:endParaRPr lang="en-US" b="1" dirty="0">
              <a:solidFill>
                <a:schemeClr val="bg1"/>
              </a:solidFill>
            </a:endParaRPr>
          </a:p>
          <a:p>
            <a:r>
              <a:rPr lang="en-US" dirty="0">
                <a:solidFill>
                  <a:schemeClr val="bg1"/>
                </a:solidFill>
                <a:ea typeface="+mn-lt"/>
                <a:cs typeface="+mn-lt"/>
              </a:rPr>
              <a:t>Pickle is a module used to "save" and "load" Python object structures.</a:t>
            </a:r>
          </a:p>
          <a:p>
            <a:r>
              <a:rPr lang="en-US" dirty="0">
                <a:solidFill>
                  <a:schemeClr val="bg1"/>
                </a:solidFill>
                <a:ea typeface="+mn-lt"/>
                <a:cs typeface="+mn-lt"/>
              </a:rPr>
              <a:t>Role: It saves the trained model and the TF-IDF Vectorizer as binary files (.</a:t>
            </a:r>
            <a:r>
              <a:rPr lang="en-US" dirty="0" err="1">
                <a:solidFill>
                  <a:schemeClr val="bg1"/>
                </a:solidFill>
                <a:ea typeface="+mn-lt"/>
                <a:cs typeface="+mn-lt"/>
              </a:rPr>
              <a:t>pkl</a:t>
            </a:r>
            <a:r>
              <a:rPr lang="en-US" dirty="0">
                <a:solidFill>
                  <a:schemeClr val="bg1"/>
                </a:solidFill>
                <a:ea typeface="+mn-lt"/>
                <a:cs typeface="+mn-lt"/>
              </a:rPr>
              <a:t>).</a:t>
            </a:r>
          </a:p>
          <a:p>
            <a:r>
              <a:rPr lang="en-US" dirty="0">
                <a:solidFill>
                  <a:schemeClr val="bg1"/>
                </a:solidFill>
                <a:ea typeface="+mn-lt"/>
                <a:cs typeface="+mn-lt"/>
              </a:rPr>
              <a:t>Impact: This allows the </a:t>
            </a:r>
            <a:r>
              <a:rPr lang="en-US" dirty="0" err="1">
                <a:solidFill>
                  <a:schemeClr val="bg1"/>
                </a:solidFill>
                <a:ea typeface="+mn-lt"/>
                <a:cs typeface="+mn-lt"/>
              </a:rPr>
              <a:t>Streamlit</a:t>
            </a:r>
            <a:r>
              <a:rPr lang="en-US" dirty="0">
                <a:solidFill>
                  <a:schemeClr val="bg1"/>
                </a:solidFill>
                <a:ea typeface="+mn-lt"/>
                <a:cs typeface="+mn-lt"/>
              </a:rPr>
              <a:t> app to load the "ready-to-use" model instantly without needing to retrain it every time the application starts.</a:t>
            </a:r>
          </a:p>
        </p:txBody>
      </p:sp>
      <p:sp>
        <p:nvSpPr>
          <p:cNvPr id="4" name="TextBox 3">
            <a:extLst>
              <a:ext uri="{FF2B5EF4-FFF2-40B4-BE49-F238E27FC236}">
                <a16:creationId xmlns:a16="http://schemas.microsoft.com/office/drawing/2014/main" id="{4DDECF91-6D7F-9A14-2433-1E39011D3F15}"/>
              </a:ext>
            </a:extLst>
          </p:cNvPr>
          <p:cNvSpPr txBox="1"/>
          <p:nvPr/>
        </p:nvSpPr>
        <p:spPr>
          <a:xfrm>
            <a:off x="437796" y="387085"/>
            <a:ext cx="1046747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latin typeface="Aptos"/>
                <a:ea typeface="+mn-lt"/>
                <a:cs typeface="+mn-lt"/>
              </a:rPr>
              <a:t>SYSTEM DEPLOYMENT APPROACH</a:t>
            </a:r>
            <a:endParaRPr lang="en-US" dirty="0">
              <a:solidFill>
                <a:schemeClr val="bg1"/>
              </a:solidFill>
              <a:latin typeface="Aptos"/>
              <a:ea typeface="+mn-lt"/>
              <a:cs typeface="+mn-lt"/>
            </a:endParaRPr>
          </a:p>
        </p:txBody>
      </p:sp>
    </p:spTree>
    <p:extLst>
      <p:ext uri="{BB962C8B-B14F-4D97-AF65-F5344CB8AC3E}">
        <p14:creationId xmlns:p14="http://schemas.microsoft.com/office/powerpoint/2010/main" val="628098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07672-7DF9-3F32-54EE-571C34A35EA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4911C33-F395-0F40-3C88-B840AEDFF02B}"/>
              </a:ext>
            </a:extLst>
          </p:cNvPr>
          <p:cNvSpPr txBox="1"/>
          <p:nvPr/>
        </p:nvSpPr>
        <p:spPr>
          <a:xfrm>
            <a:off x="515341" y="1314781"/>
            <a:ext cx="11143698"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ea typeface="+mn-lt"/>
                <a:cs typeface="+mn-lt"/>
              </a:rPr>
              <a:t>1.The Algorithm: Passive Aggressive Classifier (PAC):</a:t>
            </a:r>
            <a:endParaRPr lang="en-US" b="1" dirty="0">
              <a:solidFill>
                <a:schemeClr val="bg1"/>
              </a:solidFill>
            </a:endParaRPr>
          </a:p>
          <a:p>
            <a:r>
              <a:rPr lang="en-US" dirty="0" err="1">
                <a:solidFill>
                  <a:schemeClr val="bg1"/>
                </a:solidFill>
                <a:ea typeface="+mn-lt"/>
                <a:cs typeface="+mn-lt"/>
              </a:rPr>
              <a:t>Infox</a:t>
            </a:r>
            <a:r>
              <a:rPr lang="en-US" dirty="0">
                <a:solidFill>
                  <a:schemeClr val="bg1"/>
                </a:solidFill>
                <a:ea typeface="+mn-lt"/>
                <a:cs typeface="+mn-lt"/>
              </a:rPr>
              <a:t> uses a Passive Aggressive Classifier, an advanced online learning algorithm ideal for real-time text analysis.</a:t>
            </a:r>
            <a:endParaRPr lang="en-US" dirty="0">
              <a:solidFill>
                <a:schemeClr val="bg1"/>
              </a:solidFill>
            </a:endParaRPr>
          </a:p>
          <a:p>
            <a:r>
              <a:rPr lang="en-US" b="1" dirty="0">
                <a:solidFill>
                  <a:schemeClr val="bg1"/>
                </a:solidFill>
                <a:ea typeface="+mn-lt"/>
                <a:cs typeface="+mn-lt"/>
              </a:rPr>
              <a:t>Passive Phase:</a:t>
            </a:r>
            <a:r>
              <a:rPr lang="en-US" dirty="0">
                <a:solidFill>
                  <a:schemeClr val="bg1"/>
                </a:solidFill>
                <a:ea typeface="+mn-lt"/>
                <a:cs typeface="+mn-lt"/>
              </a:rPr>
              <a:t> If the model correctly predicts the article as real or fake, it remains "passive" and makes no changes to its weights.</a:t>
            </a:r>
          </a:p>
          <a:p>
            <a:r>
              <a:rPr lang="en-US" b="1" dirty="0">
                <a:solidFill>
                  <a:schemeClr val="bg1"/>
                </a:solidFill>
                <a:ea typeface="+mn-lt"/>
                <a:cs typeface="+mn-lt"/>
              </a:rPr>
              <a:t>Aggressive Phase</a:t>
            </a:r>
            <a:r>
              <a:rPr lang="en-US" dirty="0">
                <a:solidFill>
                  <a:schemeClr val="bg1"/>
                </a:solidFill>
                <a:ea typeface="+mn-lt"/>
                <a:cs typeface="+mn-lt"/>
              </a:rPr>
              <a:t>: If it misclassifies an entry, it becomes "aggressive" and immediately updates its internal parameters to correct the error for future articles.</a:t>
            </a:r>
          </a:p>
          <a:p>
            <a:r>
              <a:rPr lang="en-US" dirty="0">
                <a:solidFill>
                  <a:schemeClr val="bg1"/>
                </a:solidFill>
                <a:ea typeface="+mn-lt"/>
                <a:cs typeface="+mn-lt"/>
              </a:rPr>
              <a:t>Advantage: This allows the model to handle massive amounts of incoming news data efficiently without needing to retrain on the entire dataset every time.</a:t>
            </a:r>
          </a:p>
          <a:p>
            <a:r>
              <a:rPr lang="en-US" b="1" dirty="0">
                <a:solidFill>
                  <a:schemeClr val="bg1"/>
                </a:solidFill>
                <a:ea typeface="+mn-lt"/>
                <a:cs typeface="+mn-lt"/>
              </a:rPr>
              <a:t>2.Data Collection and User Profiling:</a:t>
            </a:r>
            <a:endParaRPr lang="en-US" b="1" dirty="0">
              <a:solidFill>
                <a:schemeClr val="bg1"/>
              </a:solidFill>
            </a:endParaRPr>
          </a:p>
          <a:p>
            <a:r>
              <a:rPr lang="en-US" dirty="0">
                <a:solidFill>
                  <a:schemeClr val="bg1"/>
                </a:solidFill>
                <a:ea typeface="+mn-lt"/>
                <a:cs typeface="+mn-lt"/>
              </a:rPr>
              <a:t>This phase focuses on gathering the "knowledge base" and understanding the origin of news articles.</a:t>
            </a:r>
          </a:p>
          <a:p>
            <a:r>
              <a:rPr lang="en-US" dirty="0">
                <a:solidFill>
                  <a:schemeClr val="bg1"/>
                </a:solidFill>
                <a:ea typeface="+mn-lt"/>
                <a:cs typeface="+mn-lt"/>
              </a:rPr>
              <a:t>Data Collection: </a:t>
            </a:r>
            <a:r>
              <a:rPr lang="en-US" dirty="0" err="1">
                <a:solidFill>
                  <a:schemeClr val="bg1"/>
                </a:solidFill>
                <a:ea typeface="+mn-lt"/>
                <a:cs typeface="+mn-lt"/>
              </a:rPr>
              <a:t>Infox</a:t>
            </a:r>
            <a:r>
              <a:rPr lang="en-US" dirty="0">
                <a:solidFill>
                  <a:schemeClr val="bg1"/>
                </a:solidFill>
                <a:ea typeface="+mn-lt"/>
                <a:cs typeface="+mn-lt"/>
              </a:rPr>
              <a:t> uses public datasets (like those from Kaggle) containing thousands of labeled news articles, categorized as "Reliable" (0) or "Unreliable" (1).</a:t>
            </a:r>
          </a:p>
          <a:p>
            <a:r>
              <a:rPr lang="en-US" dirty="0">
                <a:solidFill>
                  <a:schemeClr val="bg1"/>
                </a:solidFill>
                <a:ea typeface="+mn-lt"/>
                <a:cs typeface="+mn-lt"/>
              </a:rPr>
              <a:t>User/Source Profiling: Rather than just analyzing isolated headlines, the system focuses on identifying fake news sources. By profiling a source based on multiple articles, Veritas can predict with high confidence that any future content from that source is likely fraudulent. This "Source-Centric" approach increases the system's tolerance for minor individual article misclassifications.</a:t>
            </a:r>
          </a:p>
        </p:txBody>
      </p:sp>
      <p:sp>
        <p:nvSpPr>
          <p:cNvPr id="4" name="TextBox 3">
            <a:extLst>
              <a:ext uri="{FF2B5EF4-FFF2-40B4-BE49-F238E27FC236}">
                <a16:creationId xmlns:a16="http://schemas.microsoft.com/office/drawing/2014/main" id="{90EB163F-4A6B-7F1A-BC2D-DF2BC1225BBC}"/>
              </a:ext>
            </a:extLst>
          </p:cNvPr>
          <p:cNvSpPr txBox="1"/>
          <p:nvPr/>
        </p:nvSpPr>
        <p:spPr>
          <a:xfrm>
            <a:off x="437796" y="387085"/>
            <a:ext cx="1046747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latin typeface="Aptos"/>
                <a:ea typeface="+mn-lt"/>
                <a:cs typeface="+mn-lt"/>
              </a:rPr>
              <a:t>ALGORITHM &amp; DEPLOYMENT</a:t>
            </a:r>
            <a:endParaRPr lang="en-US">
              <a:solidFill>
                <a:schemeClr val="bg1"/>
              </a:solidFill>
              <a:latin typeface="Aptos Light"/>
              <a:ea typeface="+mn-lt"/>
              <a:cs typeface="+mn-lt"/>
            </a:endParaRPr>
          </a:p>
        </p:txBody>
      </p:sp>
    </p:spTree>
    <p:extLst>
      <p:ext uri="{BB962C8B-B14F-4D97-AF65-F5344CB8AC3E}">
        <p14:creationId xmlns:p14="http://schemas.microsoft.com/office/powerpoint/2010/main" val="561096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DA2A1-EA80-E7D2-BFD3-1E132FC4426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E7710B7-94A2-3865-C5C9-859D3E3F334F}"/>
              </a:ext>
            </a:extLst>
          </p:cNvPr>
          <p:cNvSpPr txBox="1"/>
          <p:nvPr/>
        </p:nvSpPr>
        <p:spPr>
          <a:xfrm>
            <a:off x="515341" y="1314781"/>
            <a:ext cx="1114369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bg1"/>
                </a:solidFill>
                <a:ea typeface="+mn-lt"/>
                <a:cs typeface="+mn-lt"/>
              </a:rPr>
              <a:t>3.Data Processing and AI Model Training:</a:t>
            </a:r>
            <a:endParaRPr lang="en-US" b="1" dirty="0">
              <a:solidFill>
                <a:schemeClr val="bg1"/>
              </a:solidFill>
            </a:endParaRPr>
          </a:p>
          <a:p>
            <a:endParaRPr lang="en-US" dirty="0">
              <a:solidFill>
                <a:schemeClr val="bg1"/>
              </a:solidFill>
              <a:ea typeface="+mn-lt"/>
              <a:cs typeface="+mn-lt"/>
            </a:endParaRPr>
          </a:p>
        </p:txBody>
      </p:sp>
      <p:sp>
        <p:nvSpPr>
          <p:cNvPr id="4" name="TextBox 3">
            <a:extLst>
              <a:ext uri="{FF2B5EF4-FFF2-40B4-BE49-F238E27FC236}">
                <a16:creationId xmlns:a16="http://schemas.microsoft.com/office/drawing/2014/main" id="{35226376-39CD-BE85-3409-D292E314C735}"/>
              </a:ext>
            </a:extLst>
          </p:cNvPr>
          <p:cNvSpPr txBox="1"/>
          <p:nvPr/>
        </p:nvSpPr>
        <p:spPr>
          <a:xfrm>
            <a:off x="437796" y="387085"/>
            <a:ext cx="1046747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latin typeface="Aptos"/>
                <a:ea typeface="+mn-lt"/>
                <a:cs typeface="+mn-lt"/>
              </a:rPr>
              <a:t>ALGORITHM &amp; DEPLOYMENT</a:t>
            </a:r>
            <a:endParaRPr lang="en-US">
              <a:solidFill>
                <a:schemeClr val="bg1"/>
              </a:solidFill>
              <a:latin typeface="Aptos Light"/>
              <a:ea typeface="+mn-lt"/>
              <a:cs typeface="+mn-lt"/>
            </a:endParaRPr>
          </a:p>
        </p:txBody>
      </p:sp>
      <p:pic>
        <p:nvPicPr>
          <p:cNvPr id="2" name="Picture 1">
            <a:extLst>
              <a:ext uri="{FF2B5EF4-FFF2-40B4-BE49-F238E27FC236}">
                <a16:creationId xmlns:a16="http://schemas.microsoft.com/office/drawing/2014/main" id="{7586A647-0500-4102-4269-DBB2FDF29C11}"/>
              </a:ext>
            </a:extLst>
          </p:cNvPr>
          <p:cNvPicPr>
            <a:picLocks noChangeAspect="1"/>
          </p:cNvPicPr>
          <p:nvPr/>
        </p:nvPicPr>
        <p:blipFill>
          <a:blip r:embed="rId2"/>
          <a:stretch>
            <a:fillRect/>
          </a:stretch>
        </p:blipFill>
        <p:spPr>
          <a:xfrm>
            <a:off x="1907937" y="1713397"/>
            <a:ext cx="7693409" cy="4871515"/>
          </a:xfrm>
          <a:prstGeom prst="rect">
            <a:avLst/>
          </a:prstGeom>
        </p:spPr>
      </p:pic>
    </p:spTree>
    <p:extLst>
      <p:ext uri="{BB962C8B-B14F-4D97-AF65-F5344CB8AC3E}">
        <p14:creationId xmlns:p14="http://schemas.microsoft.com/office/powerpoint/2010/main" val="3431914501"/>
      </p:ext>
    </p:extLst>
  </p:cSld>
  <p:clrMapOvr>
    <a:masterClrMapping/>
  </p:clrMapOvr>
</p:sld>
</file>

<file path=ppt/theme/theme1.xml><?xml version="1.0" encoding="utf-8"?>
<a:theme xmlns:a="http://schemas.openxmlformats.org/drawingml/2006/main" name="BoldUnderlinesKeynote">
  <a:themeElements>
    <a:clrScheme name="NB - Keynote">
      <a:dk1>
        <a:srgbClr val="000000"/>
      </a:dk1>
      <a:lt1>
        <a:srgbClr val="FFFFFF"/>
      </a:lt1>
      <a:dk2>
        <a:srgbClr val="2C3932"/>
      </a:dk2>
      <a:lt2>
        <a:srgbClr val="FDF6EA"/>
      </a:lt2>
      <a:accent1>
        <a:srgbClr val="003A41"/>
      </a:accent1>
      <a:accent2>
        <a:srgbClr val="ECEBE3"/>
      </a:accent2>
      <a:accent3>
        <a:srgbClr val="400023"/>
      </a:accent3>
      <a:accent4>
        <a:srgbClr val="68989E"/>
      </a:accent4>
      <a:accent5>
        <a:srgbClr val="BFB360"/>
      </a:accent5>
      <a:accent6>
        <a:srgbClr val="BF6093"/>
      </a:accent6>
      <a:hlink>
        <a:srgbClr val="169C9A"/>
      </a:hlink>
      <a:folHlink>
        <a:srgbClr val="E15C3D"/>
      </a:folHlink>
    </a:clrScheme>
    <a:fontScheme name="Custom 9">
      <a:majorFont>
        <a:latin typeface="Aptos"/>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ld underlines keynote presentation _win32_DN_v2" id="{E18D5B16-117C-46FD-8B97-39D77F728B32}" vid="{93298573-99F9-4CB3-90C8-DB41313B57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3A9C388-2C06-4AF2-857C-74055069A2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6F8FCD-0A1F-4F6A-8F55-15E9E87E2E4C}">
  <ds:schemaRefs>
    <ds:schemaRef ds:uri="http://schemas.microsoft.com/sharepoint/v3/contenttype/forms"/>
  </ds:schemaRefs>
</ds:datastoreItem>
</file>

<file path=customXml/itemProps3.xml><?xml version="1.0" encoding="utf-8"?>
<ds:datastoreItem xmlns:ds="http://schemas.openxmlformats.org/officeDocument/2006/customXml" ds:itemID="{EF782DA7-86C0-4A84-A860-11A1E6E3FB6B}">
  <ds:schemaRefs>
    <ds:schemaRef ds:uri="http://www.w3.org/XML/1998/namespace"/>
    <ds:schemaRef ds:uri="http://purl.org/dc/terms/"/>
    <ds:schemaRef ds:uri="http://schemas.openxmlformats.org/package/2006/metadata/core-properties"/>
    <ds:schemaRef ds:uri="http://purl.org/dc/elements/1.1/"/>
    <ds:schemaRef ds:uri="http://purl.org/dc/dcmitype/"/>
    <ds:schemaRef ds:uri="http://schemas.microsoft.com/sharepoint/v3"/>
    <ds:schemaRef ds:uri="http://schemas.microsoft.com/office/2006/documentManagement/types"/>
    <ds:schemaRef ds:uri="http://schemas.microsoft.com/office/infopath/2007/PartnerControls"/>
    <ds:schemaRef ds:uri="230e9df3-be65-4c73-a93b-d1236ebd677e"/>
    <ds:schemaRef ds:uri="16c05727-aa75-4e4a-9b5f-8a80a1165891"/>
    <ds:schemaRef ds:uri="71af3243-3dd4-4a8d-8c0d-dd76da1f02a5"/>
    <ds:schemaRef ds:uri="http://schemas.microsoft.com/office/2006/metadata/propertie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236</Words>
  <Application>Microsoft Office PowerPoint</Application>
  <PresentationFormat>Widescreen</PresentationFormat>
  <Paragraphs>37</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BoldUnderlinesKeynote</vt:lpstr>
      <vt:lpstr>  FAKE NEWS DETECTION USING MACHINE LEARNING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254</cp:revision>
  <dcterms:created xsi:type="dcterms:W3CDTF">2026-01-14T11:51:19Z</dcterms:created>
  <dcterms:modified xsi:type="dcterms:W3CDTF">2026-01-14T12:29:04Z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